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1" r:id="rId2"/>
  </p:sldMasterIdLst>
  <p:notesMasterIdLst>
    <p:notesMasterId r:id="rId23"/>
  </p:notesMasterIdLst>
  <p:sldIdLst>
    <p:sldId id="387" r:id="rId3"/>
    <p:sldId id="557" r:id="rId4"/>
    <p:sldId id="259" r:id="rId5"/>
    <p:sldId id="256" r:id="rId6"/>
    <p:sldId id="258" r:id="rId7"/>
    <p:sldId id="559" r:id="rId8"/>
    <p:sldId id="525" r:id="rId9"/>
    <p:sldId id="558" r:id="rId10"/>
    <p:sldId id="556" r:id="rId11"/>
    <p:sldId id="531" r:id="rId12"/>
    <p:sldId id="539" r:id="rId13"/>
    <p:sldId id="544" r:id="rId14"/>
    <p:sldId id="535" r:id="rId15"/>
    <p:sldId id="532" r:id="rId16"/>
    <p:sldId id="536" r:id="rId17"/>
    <p:sldId id="537" r:id="rId18"/>
    <p:sldId id="533" r:id="rId19"/>
    <p:sldId id="538" r:id="rId20"/>
    <p:sldId id="547" r:id="rId21"/>
    <p:sldId id="54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8A26"/>
    <a:srgbClr val="FFFFFF"/>
    <a:srgbClr val="F4EE00"/>
    <a:srgbClr val="8FC7D6"/>
    <a:srgbClr val="4169E1"/>
    <a:srgbClr val="80B1D3"/>
    <a:srgbClr val="2BCB2B"/>
    <a:srgbClr val="BEBADA"/>
    <a:srgbClr val="8DD3C7"/>
    <a:srgbClr val="FFF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86320" autoAdjust="0"/>
  </p:normalViewPr>
  <p:slideViewPr>
    <p:cSldViewPr snapToGrid="0">
      <p:cViewPr varScale="1">
        <p:scale>
          <a:sx n="81" d="100"/>
          <a:sy n="81" d="100"/>
        </p:scale>
        <p:origin x="108" y="324"/>
      </p:cViewPr>
      <p:guideLst>
        <p:guide orient="horz" pos="218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6F0C5-C6C4-4F2D-80A0-34C0AB2B1EF3}" type="datetimeFigureOut">
              <a:rPr lang="en-US" smtClean="0"/>
              <a:pPr/>
              <a:t>9/20/2023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74EA1E-4A79-44B3-AA42-18A84773C7C3}" type="slidenum">
              <a:rPr lang="en-US" smtClean="0"/>
              <a:pPr/>
              <a:t>‹#›</a:t>
            </a:fld>
            <a:endParaRPr lang="en-US" dirty="0"/>
          </a:p>
        </p:txBody>
      </p:sp>
    </p:spTree>
    <p:extLst>
      <p:ext uri="{BB962C8B-B14F-4D97-AF65-F5344CB8AC3E}">
        <p14:creationId xmlns:p14="http://schemas.microsoft.com/office/powerpoint/2010/main" val="1526344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BC74EA1E-4A79-44B3-AA42-18A84773C7C3}" type="slidenum">
              <a:rPr lang="en-US" smtClean="0"/>
              <a:pPr/>
              <a:t>1</a:t>
            </a:fld>
            <a:endParaRPr lang="en-US" dirty="0"/>
          </a:p>
        </p:txBody>
      </p:sp>
    </p:spTree>
    <p:extLst>
      <p:ext uri="{BB962C8B-B14F-4D97-AF65-F5344CB8AC3E}">
        <p14:creationId xmlns:p14="http://schemas.microsoft.com/office/powerpoint/2010/main" val="361514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have impacted the globe resulting in changes in climate, urbanization, and land cover. These various facets of global change may be impacting biodiversity and ecosystems.</a:t>
            </a:r>
          </a:p>
          <a:p>
            <a:r>
              <a:rPr lang="en-US" dirty="0"/>
              <a:t>There are alarming reports from around the world that insects may be declining, a phenomenon some have referred to as the “Insect Apocalypse”.</a:t>
            </a:r>
          </a:p>
        </p:txBody>
      </p:sp>
      <p:sp>
        <p:nvSpPr>
          <p:cNvPr id="4" name="Slide Number Placeholder 3"/>
          <p:cNvSpPr>
            <a:spLocks noGrp="1"/>
          </p:cNvSpPr>
          <p:nvPr>
            <p:ph type="sldNum" sz="quarter" idx="5"/>
          </p:nvPr>
        </p:nvSpPr>
        <p:spPr/>
        <p:txBody>
          <a:bodyPr/>
          <a:lstStyle/>
          <a:p>
            <a:fld id="{BC74EA1E-4A79-44B3-AA42-18A84773C7C3}" type="slidenum">
              <a:rPr lang="en-US" smtClean="0"/>
              <a:pPr/>
              <a:t>2</a:t>
            </a:fld>
            <a:endParaRPr lang="en-US" dirty="0"/>
          </a:p>
        </p:txBody>
      </p:sp>
    </p:spTree>
    <p:extLst>
      <p:ext uri="{BB962C8B-B14F-4D97-AF65-F5344CB8AC3E}">
        <p14:creationId xmlns:p14="http://schemas.microsoft.com/office/powerpoint/2010/main" val="78418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potential declines, warming may also be resulting in a shift in the seasonal timing of insect activity.</a:t>
            </a:r>
          </a:p>
          <a:p>
            <a:endParaRPr lang="en-US" dirty="0"/>
          </a:p>
          <a:p>
            <a:r>
              <a:rPr lang="en-US" dirty="0"/>
              <a:t>For example, many caterpillars only emerge once trees have leafed out in the spring. But as trees have begun to leaf out earlier in areas that have experienced warming, are the insects coming out earlier as well?</a:t>
            </a:r>
          </a:p>
        </p:txBody>
      </p:sp>
      <p:sp>
        <p:nvSpPr>
          <p:cNvPr id="4" name="Slide Number Placeholder 3"/>
          <p:cNvSpPr>
            <a:spLocks noGrp="1"/>
          </p:cNvSpPr>
          <p:nvPr>
            <p:ph type="sldNum" sz="quarter" idx="5"/>
          </p:nvPr>
        </p:nvSpPr>
        <p:spPr/>
        <p:txBody>
          <a:bodyPr/>
          <a:lstStyle/>
          <a:p>
            <a:fld id="{BC74EA1E-4A79-44B3-AA42-18A84773C7C3}" type="slidenum">
              <a:rPr lang="en-US" smtClean="0"/>
              <a:pPr/>
              <a:t>3</a:t>
            </a:fld>
            <a:endParaRPr lang="en-US" dirty="0"/>
          </a:p>
        </p:txBody>
      </p:sp>
    </p:spTree>
    <p:extLst>
      <p:ext uri="{BB962C8B-B14F-4D97-AF65-F5344CB8AC3E}">
        <p14:creationId xmlns:p14="http://schemas.microsoft.com/office/powerpoint/2010/main" val="156715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 this could have impacts on other organisms like birds that rely on those insects as a food resource. This indigo bunting spends the winter in Central America, and times its migration north to breed so that by the time it has young in the nest, there will be plenty of insect food around for it. We have a great sense of the timing of migration for different bird species thanks to citizen science platforms like eBird that aggregate the observations of amateur birdwatchers.</a:t>
            </a:r>
          </a:p>
          <a:p>
            <a:endParaRPr lang="en-US" dirty="0"/>
          </a:p>
          <a:p>
            <a:r>
              <a:rPr lang="en-US" dirty="0"/>
              <a:t>If insects are now peaking in activity earlier than they used to, migrating birds like the indigo bunting may not have enough food to successfully raise all of their young.</a:t>
            </a:r>
          </a:p>
        </p:txBody>
      </p:sp>
      <p:sp>
        <p:nvSpPr>
          <p:cNvPr id="4" name="Slide Number Placeholder 3"/>
          <p:cNvSpPr>
            <a:spLocks noGrp="1"/>
          </p:cNvSpPr>
          <p:nvPr>
            <p:ph type="sldNum" sz="quarter" idx="5"/>
          </p:nvPr>
        </p:nvSpPr>
        <p:spPr/>
        <p:txBody>
          <a:bodyPr/>
          <a:lstStyle/>
          <a:p>
            <a:fld id="{BC74EA1E-4A79-44B3-AA42-18A84773C7C3}" type="slidenum">
              <a:rPr lang="en-US" smtClean="0"/>
              <a:pPr/>
              <a:t>4</a:t>
            </a:fld>
            <a:endParaRPr lang="en-US" dirty="0"/>
          </a:p>
        </p:txBody>
      </p:sp>
    </p:spTree>
    <p:extLst>
      <p:ext uri="{BB962C8B-B14F-4D97-AF65-F5344CB8AC3E}">
        <p14:creationId xmlns:p14="http://schemas.microsoft.com/office/powerpoint/2010/main" val="33180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Caterpillars Count! was created to better understand trends in arthropod abundance and shifts in seasonal timing all around the world (but mainly North America for now).</a:t>
            </a:r>
          </a:p>
        </p:txBody>
      </p:sp>
      <p:sp>
        <p:nvSpPr>
          <p:cNvPr id="4" name="Slide Number Placeholder 3"/>
          <p:cNvSpPr>
            <a:spLocks noGrp="1"/>
          </p:cNvSpPr>
          <p:nvPr>
            <p:ph type="sldNum" sz="quarter" idx="5"/>
          </p:nvPr>
        </p:nvSpPr>
        <p:spPr/>
        <p:txBody>
          <a:bodyPr/>
          <a:lstStyle/>
          <a:p>
            <a:fld id="{BC74EA1E-4A79-44B3-AA42-18A84773C7C3}" type="slidenum">
              <a:rPr lang="en-US" smtClean="0"/>
              <a:pPr/>
              <a:t>5</a:t>
            </a:fld>
            <a:endParaRPr lang="en-US" dirty="0"/>
          </a:p>
        </p:txBody>
      </p:sp>
    </p:spTree>
    <p:extLst>
      <p:ext uri="{BB962C8B-B14F-4D97-AF65-F5344CB8AC3E}">
        <p14:creationId xmlns:p14="http://schemas.microsoft.com/office/powerpoint/2010/main" val="1046927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to describe YOUR survey site.</a:t>
            </a:r>
          </a:p>
        </p:txBody>
      </p:sp>
      <p:sp>
        <p:nvSpPr>
          <p:cNvPr id="4" name="Slide Number Placeholder 3"/>
          <p:cNvSpPr>
            <a:spLocks noGrp="1"/>
          </p:cNvSpPr>
          <p:nvPr>
            <p:ph type="sldNum" sz="quarter" idx="5"/>
          </p:nvPr>
        </p:nvSpPr>
        <p:spPr/>
        <p:txBody>
          <a:bodyPr/>
          <a:lstStyle/>
          <a:p>
            <a:fld id="{BC74EA1E-4A79-44B3-AA42-18A84773C7C3}" type="slidenum">
              <a:rPr lang="en-US" smtClean="0"/>
              <a:pPr/>
              <a:t>7</a:t>
            </a:fld>
            <a:endParaRPr lang="en-US" dirty="0"/>
          </a:p>
        </p:txBody>
      </p:sp>
    </p:spTree>
    <p:extLst>
      <p:ext uri="{BB962C8B-B14F-4D97-AF65-F5344CB8AC3E}">
        <p14:creationId xmlns:p14="http://schemas.microsoft.com/office/powerpoint/2010/main" val="232908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a:t>
            </a:r>
          </a:p>
        </p:txBody>
      </p:sp>
      <p:sp>
        <p:nvSpPr>
          <p:cNvPr id="4" name="Slide Number Placeholder 3"/>
          <p:cNvSpPr>
            <a:spLocks noGrp="1"/>
          </p:cNvSpPr>
          <p:nvPr>
            <p:ph type="sldNum" sz="quarter" idx="5"/>
          </p:nvPr>
        </p:nvSpPr>
        <p:spPr/>
        <p:txBody>
          <a:bodyPr/>
          <a:lstStyle/>
          <a:p>
            <a:fld id="{BC74EA1E-4A79-44B3-AA42-18A84773C7C3}" type="slidenum">
              <a:rPr lang="en-US" smtClean="0"/>
              <a:pPr/>
              <a:t>8</a:t>
            </a:fld>
            <a:endParaRPr lang="en-US" dirty="0"/>
          </a:p>
        </p:txBody>
      </p:sp>
    </p:spTree>
    <p:extLst>
      <p:ext uri="{BB962C8B-B14F-4D97-AF65-F5344CB8AC3E}">
        <p14:creationId xmlns:p14="http://schemas.microsoft.com/office/powerpoint/2010/main" val="2733392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students practice using the free Caterpillars Count! mobile app using this test branch.</a:t>
            </a:r>
          </a:p>
          <a:p>
            <a:endParaRPr lang="en-US" dirty="0"/>
          </a:p>
          <a:p>
            <a:r>
              <a:rPr lang="en-US" dirty="0"/>
              <a:t>After downloading the app and creating an account, enter “EJR” under “branch survey code”. Students will then need to enter “test” as the site password. From there, they can explore the various data submission options, including clicking “Submit” at the end.</a:t>
            </a:r>
          </a:p>
          <a:p>
            <a:endParaRPr lang="en-US" dirty="0"/>
          </a:p>
          <a:p>
            <a:r>
              <a:rPr lang="en-US" dirty="0"/>
              <a:t>Students should not enter an actual survey code from your site just to practice.</a:t>
            </a:r>
          </a:p>
        </p:txBody>
      </p:sp>
      <p:sp>
        <p:nvSpPr>
          <p:cNvPr id="4" name="Slide Number Placeholder 3"/>
          <p:cNvSpPr>
            <a:spLocks noGrp="1"/>
          </p:cNvSpPr>
          <p:nvPr>
            <p:ph type="sldNum" sz="quarter" idx="5"/>
          </p:nvPr>
        </p:nvSpPr>
        <p:spPr/>
        <p:txBody>
          <a:bodyPr/>
          <a:lstStyle/>
          <a:p>
            <a:fld id="{BC74EA1E-4A79-44B3-AA42-18A84773C7C3}" type="slidenum">
              <a:rPr lang="en-US" smtClean="0"/>
              <a:pPr/>
              <a:t>9</a:t>
            </a:fld>
            <a:endParaRPr lang="en-US" dirty="0"/>
          </a:p>
        </p:txBody>
      </p:sp>
    </p:spTree>
    <p:extLst>
      <p:ext uri="{BB962C8B-B14F-4D97-AF65-F5344CB8AC3E}">
        <p14:creationId xmlns:p14="http://schemas.microsoft.com/office/powerpoint/2010/main" val="359897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which survey method you choose to implement with your class, you can have them watch the appropriate linked video.</a:t>
            </a:r>
          </a:p>
        </p:txBody>
      </p:sp>
      <p:sp>
        <p:nvSpPr>
          <p:cNvPr id="4" name="Slide Number Placeholder 3"/>
          <p:cNvSpPr>
            <a:spLocks noGrp="1"/>
          </p:cNvSpPr>
          <p:nvPr>
            <p:ph type="sldNum" sz="quarter" idx="5"/>
          </p:nvPr>
        </p:nvSpPr>
        <p:spPr/>
        <p:txBody>
          <a:bodyPr/>
          <a:lstStyle/>
          <a:p>
            <a:fld id="{BC74EA1E-4A79-44B3-AA42-18A84773C7C3}" type="slidenum">
              <a:rPr lang="en-US" smtClean="0"/>
              <a:pPr/>
              <a:t>10</a:t>
            </a:fld>
            <a:endParaRPr lang="en-US" dirty="0"/>
          </a:p>
        </p:txBody>
      </p:sp>
    </p:spTree>
    <p:extLst>
      <p:ext uri="{BB962C8B-B14F-4D97-AF65-F5344CB8AC3E}">
        <p14:creationId xmlns:p14="http://schemas.microsoft.com/office/powerpoint/2010/main" val="247686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23877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52564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920133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688718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903237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37CE52-C3CF-4394-8D8D-E11F8C183B82}"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250596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7CE52-C3CF-4394-8D8D-E11F8C183B82}"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76099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7CE52-C3CF-4394-8D8D-E11F8C183B82}"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528914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7CE52-C3CF-4394-8D8D-E11F8C183B82}"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774426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7CE52-C3CF-4394-8D8D-E11F8C183B82}"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104132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7CE52-C3CF-4394-8D8D-E11F8C183B82}"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794363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433933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7CE52-C3CF-4394-8D8D-E11F8C183B82}"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926128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533382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28237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29488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07001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1130299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2">
                    <a:lumMod val="75000"/>
                  </a:schemeClr>
                </a:solidFill>
                <a:latin typeface="Roboto Slab" pitchFamily="2" charset="0"/>
                <a:ea typeface="Roboto Slab"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77128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3700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1752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2088E8-0558-4298-8A96-747A8678D129}" type="datetimeFigureOut">
              <a:rPr lang="en-US" smtClean="0"/>
              <a:pPr/>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4013931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088E8-0558-4298-8A96-747A8678D129}" type="datetimeFigureOut">
              <a:rPr lang="en-US" smtClean="0"/>
              <a:pPr/>
              <a:t>9/20/2023</a:t>
            </a:fld>
            <a:endParaRPr lang="en-US" dirty="0"/>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1454501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37CE52-C3CF-4394-8D8D-E11F8C183B82}" type="datetimeFigureOut">
              <a:rPr lang="en-US" smtClean="0"/>
              <a:t>9/20/2023</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B265B-D47C-47C6-B133-68C343EB9068}" type="slidenum">
              <a:rPr lang="en-US" smtClean="0"/>
              <a:t>‹#›</a:t>
            </a:fld>
            <a:endParaRPr lang="en-US"/>
          </a:p>
        </p:txBody>
      </p:sp>
    </p:spTree>
    <p:extLst>
      <p:ext uri="{BB962C8B-B14F-4D97-AF65-F5344CB8AC3E}">
        <p14:creationId xmlns:p14="http://schemas.microsoft.com/office/powerpoint/2010/main" val="346775654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hyperlink" Target="https://youtu.be/rV_4bi417uQ"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hyperlink" Target="https://youtu.be/FnbC3XC2has" TargetMode="External"/><Relationship Id="rId5" Type="http://schemas.openxmlformats.org/officeDocument/2006/relationships/image" Target="../media/image40.jpeg"/><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aterpillarscount.unc.edu/virtualSurvey"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caterpillarscount.unc.edu/mapsAndGraphs" TargetMode="External"/><Relationship Id="rId1" Type="http://schemas.openxmlformats.org/officeDocument/2006/relationships/slideLayout" Target="../slideLayouts/slideLayout13.xml"/><Relationship Id="rId4" Type="http://schemas.openxmlformats.org/officeDocument/2006/relationships/hyperlink" Target="https://caterpillarscount.unc.edu/resource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8.png"/><Relationship Id="rId4" Type="http://schemas.openxmlformats.org/officeDocument/2006/relationships/image" Target="../media/image10.jpe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image" Target="../media/image16.pn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jpe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660"/>
          <a:stretch/>
        </p:blipFill>
        <p:spPr>
          <a:xfrm>
            <a:off x="-10510" y="-10027"/>
            <a:ext cx="12202510" cy="6889048"/>
          </a:xfrm>
          <a:prstGeom prst="rect">
            <a:avLst/>
          </a:prstGeom>
        </p:spPr>
      </p:pic>
      <p:sp>
        <p:nvSpPr>
          <p:cNvPr id="5" name="AutoShape 6" descr="http://img1.123freevectors.com/wp-content/uploads/animals_big/066_free-vector-birds-pack.png"/>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TextBox 14"/>
          <p:cNvSpPr txBox="1"/>
          <p:nvPr/>
        </p:nvSpPr>
        <p:spPr>
          <a:xfrm>
            <a:off x="209287" y="211422"/>
            <a:ext cx="8886880" cy="1200329"/>
          </a:xfrm>
          <a:prstGeom prst="rect">
            <a:avLst/>
          </a:prstGeom>
          <a:noFill/>
        </p:spPr>
        <p:txBody>
          <a:bodyPr wrap="square" rtlCol="0">
            <a:spAutoFit/>
          </a:bodyPr>
          <a:lstStyle/>
          <a:p>
            <a:r>
              <a:rPr lang="en-US" sz="7200" b="1" dirty="0">
                <a:solidFill>
                  <a:srgbClr val="FFFF00"/>
                </a:solidFill>
                <a:latin typeface="Kaushan Script" panose="03060602040705080205" pitchFamily="66" charset="0"/>
                <a:cs typeface="Segoe UI Semilight" panose="020B0402040204020203" pitchFamily="34" charset="0"/>
              </a:rPr>
              <a:t>Caterpillars Count! </a:t>
            </a:r>
          </a:p>
        </p:txBody>
      </p:sp>
      <p:sp>
        <p:nvSpPr>
          <p:cNvPr id="2" name="TextBox 1"/>
          <p:cNvSpPr txBox="1"/>
          <p:nvPr/>
        </p:nvSpPr>
        <p:spPr>
          <a:xfrm flipH="1">
            <a:off x="375218" y="1366129"/>
            <a:ext cx="10705055" cy="1200329"/>
          </a:xfrm>
          <a:prstGeom prst="rect">
            <a:avLst/>
          </a:prstGeom>
          <a:noFill/>
        </p:spPr>
        <p:txBody>
          <a:bodyPr wrap="square" rtlCol="0">
            <a:spAutoFit/>
          </a:bodyPr>
          <a:lstStyle/>
          <a:p>
            <a:r>
              <a:rPr lang="en-US" sz="2400" dirty="0">
                <a:solidFill>
                  <a:srgbClr val="FFFFFF"/>
                </a:solidFill>
                <a:latin typeface="Montserrat Light" panose="00000400000000000000" pitchFamily="50" charset="0"/>
              </a:rPr>
              <a:t>CITIZEN SCIENTISTS TRACKING THE PHENOLOGY OF BIRD FOOD</a:t>
            </a:r>
          </a:p>
          <a:p>
            <a:endParaRPr lang="en-US" sz="2400" dirty="0">
              <a:solidFill>
                <a:srgbClr val="FFFFFF"/>
              </a:solidFill>
              <a:latin typeface="Montserrat Light" panose="00000400000000000000" pitchFamily="50" charset="0"/>
            </a:endParaRPr>
          </a:p>
          <a:p>
            <a:r>
              <a:rPr lang="en-US" sz="2400" dirty="0">
                <a:solidFill>
                  <a:srgbClr val="FFFFFF"/>
                </a:solidFill>
                <a:latin typeface="Montserrat Light" panose="00000400000000000000" pitchFamily="50" charset="0"/>
              </a:rPr>
              <a:t>https://caterpillarscount.unc.edu </a:t>
            </a:r>
          </a:p>
        </p:txBody>
      </p:sp>
    </p:spTree>
    <p:extLst>
      <p:ext uri="{BB962C8B-B14F-4D97-AF65-F5344CB8AC3E}">
        <p14:creationId xmlns:p14="http://schemas.microsoft.com/office/powerpoint/2010/main" val="2155999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C96931A-0DCA-44EB-B17E-80C3C7E8BF87}"/>
              </a:ext>
            </a:extLst>
          </p:cNvPr>
          <p:cNvSpPr txBox="1">
            <a:spLocks/>
          </p:cNvSpPr>
          <p:nvPr/>
        </p:nvSpPr>
        <p:spPr>
          <a:xfrm>
            <a:off x="154979" y="-129928"/>
            <a:ext cx="54800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Conducting surveys</a:t>
            </a:r>
          </a:p>
        </p:txBody>
      </p:sp>
      <p:pic>
        <p:nvPicPr>
          <p:cNvPr id="18" name="Picture 17">
            <a:extLst>
              <a:ext uri="{FF2B5EF4-FFF2-40B4-BE49-F238E27FC236}">
                <a16:creationId xmlns:a16="http://schemas.microsoft.com/office/drawing/2014/main" id="{0D26D238-07D9-4C2D-BB42-400504055B7F}"/>
              </a:ext>
            </a:extLst>
          </p:cNvPr>
          <p:cNvPicPr>
            <a:picLocks noChangeAspect="1"/>
          </p:cNvPicPr>
          <p:nvPr/>
        </p:nvPicPr>
        <p:blipFill rotWithShape="1">
          <a:blip r:embed="rId3">
            <a:extLst>
              <a:ext uri="{28A0092B-C50C-407E-A947-70E740481C1C}">
                <a14:useLocalDpi xmlns:a14="http://schemas.microsoft.com/office/drawing/2010/main" val="0"/>
              </a:ext>
            </a:extLst>
          </a:blip>
          <a:srcRect l="15153" r="15610"/>
          <a:stretch/>
        </p:blipFill>
        <p:spPr>
          <a:xfrm>
            <a:off x="267639" y="2601766"/>
            <a:ext cx="4160787" cy="4006375"/>
          </a:xfrm>
          <a:prstGeom prst="rect">
            <a:avLst/>
          </a:prstGeom>
        </p:spPr>
      </p:pic>
      <p:pic>
        <p:nvPicPr>
          <p:cNvPr id="19" name="Picture 18">
            <a:extLst>
              <a:ext uri="{FF2B5EF4-FFF2-40B4-BE49-F238E27FC236}">
                <a16:creationId xmlns:a16="http://schemas.microsoft.com/office/drawing/2014/main" id="{3154FD34-5611-48BF-9F36-808E808EAA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133" t="25280" r="29580" b="28074"/>
          <a:stretch/>
        </p:blipFill>
        <p:spPr>
          <a:xfrm rot="5400000">
            <a:off x="4497279" y="2986019"/>
            <a:ext cx="4006373" cy="3237867"/>
          </a:xfrm>
          <a:prstGeom prst="rect">
            <a:avLst/>
          </a:prstGeom>
        </p:spPr>
      </p:pic>
      <p:pic>
        <p:nvPicPr>
          <p:cNvPr id="20" name="Picture 19">
            <a:extLst>
              <a:ext uri="{FF2B5EF4-FFF2-40B4-BE49-F238E27FC236}">
                <a16:creationId xmlns:a16="http://schemas.microsoft.com/office/drawing/2014/main" id="{CA3CC4BD-5272-4AC1-9BD3-D8378E86E59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104" t="-569" r="1250" b="6146"/>
          <a:stretch/>
        </p:blipFill>
        <p:spPr>
          <a:xfrm rot="16200000" flipH="1">
            <a:off x="8245248" y="2929021"/>
            <a:ext cx="4006373" cy="3351859"/>
          </a:xfrm>
          <a:prstGeom prst="rect">
            <a:avLst/>
          </a:prstGeom>
        </p:spPr>
      </p:pic>
      <p:sp>
        <p:nvSpPr>
          <p:cNvPr id="21" name="TextBox 20">
            <a:extLst>
              <a:ext uri="{FF2B5EF4-FFF2-40B4-BE49-F238E27FC236}">
                <a16:creationId xmlns:a16="http://schemas.microsoft.com/office/drawing/2014/main" id="{CF6095CB-2824-46A2-8E20-11935CAB22A7}"/>
              </a:ext>
            </a:extLst>
          </p:cNvPr>
          <p:cNvSpPr txBox="1"/>
          <p:nvPr/>
        </p:nvSpPr>
        <p:spPr>
          <a:xfrm>
            <a:off x="884191" y="1021610"/>
            <a:ext cx="2859999" cy="1384995"/>
          </a:xfrm>
          <a:prstGeom prst="rect">
            <a:avLst/>
          </a:prstGeom>
          <a:noFill/>
        </p:spPr>
        <p:txBody>
          <a:bodyPr wrap="square" rtlCol="0">
            <a:spAutoFit/>
          </a:bodyPr>
          <a:lstStyle/>
          <a:p>
            <a:pPr algn="ctr"/>
            <a:r>
              <a:rPr lang="en-US" sz="2800" dirty="0">
                <a:solidFill>
                  <a:srgbClr val="688A26"/>
                </a:solidFill>
                <a:latin typeface="Montserrat Light" panose="00000400000000000000" pitchFamily="50" charset="0"/>
              </a:rPr>
              <a:t>Visual survey</a:t>
            </a:r>
          </a:p>
          <a:p>
            <a:pPr algn="ctr"/>
            <a:r>
              <a:rPr lang="en-US" sz="2800" dirty="0">
                <a:solidFill>
                  <a:srgbClr val="688A26"/>
                </a:solidFill>
                <a:latin typeface="Montserrat Light" panose="00000400000000000000" pitchFamily="50" charset="0"/>
              </a:rPr>
              <a:t>(~5 min each)</a:t>
            </a:r>
          </a:p>
          <a:p>
            <a:pPr algn="ctr"/>
            <a:r>
              <a:rPr lang="en-US" sz="2800" dirty="0">
                <a:solidFill>
                  <a:srgbClr val="688A26"/>
                </a:solidFill>
                <a:latin typeface="Montserrat Light" panose="00000400000000000000" pitchFamily="50" charset="0"/>
                <a:hlinkClick r:id="rId6"/>
              </a:rPr>
              <a:t>[video]</a:t>
            </a:r>
            <a:endParaRPr lang="en-US" sz="2800" dirty="0">
              <a:solidFill>
                <a:srgbClr val="688A26"/>
              </a:solidFill>
              <a:latin typeface="Montserrat Light" panose="00000400000000000000" pitchFamily="50" charset="0"/>
            </a:endParaRPr>
          </a:p>
        </p:txBody>
      </p:sp>
      <p:sp>
        <p:nvSpPr>
          <p:cNvPr id="22" name="TextBox 21">
            <a:extLst>
              <a:ext uri="{FF2B5EF4-FFF2-40B4-BE49-F238E27FC236}">
                <a16:creationId xmlns:a16="http://schemas.microsoft.com/office/drawing/2014/main" id="{A8755C45-1DA0-4B36-A130-0CDEAD42EC98}"/>
              </a:ext>
            </a:extLst>
          </p:cNvPr>
          <p:cNvSpPr txBox="1"/>
          <p:nvPr/>
        </p:nvSpPr>
        <p:spPr>
          <a:xfrm>
            <a:off x="8416834" y="1021610"/>
            <a:ext cx="3507530" cy="1384995"/>
          </a:xfrm>
          <a:prstGeom prst="rect">
            <a:avLst/>
          </a:prstGeom>
          <a:noFill/>
        </p:spPr>
        <p:txBody>
          <a:bodyPr wrap="square" rtlCol="0">
            <a:spAutoFit/>
          </a:bodyPr>
          <a:lstStyle/>
          <a:p>
            <a:pPr algn="ctr"/>
            <a:r>
              <a:rPr lang="en-US" sz="2800" dirty="0">
                <a:solidFill>
                  <a:srgbClr val="688A26"/>
                </a:solidFill>
                <a:latin typeface="Montserrat Light" panose="00000400000000000000" pitchFamily="50" charset="0"/>
              </a:rPr>
              <a:t>Beat sheet survey</a:t>
            </a:r>
          </a:p>
          <a:p>
            <a:pPr algn="ctr"/>
            <a:r>
              <a:rPr lang="en-US" sz="2800" dirty="0">
                <a:solidFill>
                  <a:srgbClr val="688A26"/>
                </a:solidFill>
                <a:latin typeface="Montserrat Light" panose="00000400000000000000" pitchFamily="50" charset="0"/>
              </a:rPr>
              <a:t>(2-3 min each)</a:t>
            </a:r>
          </a:p>
          <a:p>
            <a:pPr algn="ctr"/>
            <a:r>
              <a:rPr lang="en-US" sz="2800" dirty="0">
                <a:solidFill>
                  <a:srgbClr val="688A26"/>
                </a:solidFill>
                <a:latin typeface="Montserrat Light" panose="00000400000000000000" pitchFamily="50" charset="0"/>
                <a:hlinkClick r:id="rId7"/>
              </a:rPr>
              <a:t>[video]</a:t>
            </a:r>
            <a:endParaRPr lang="en-US" sz="2800" dirty="0">
              <a:solidFill>
                <a:srgbClr val="688A26"/>
              </a:solidFill>
              <a:latin typeface="Montserrat Light" panose="00000400000000000000" pitchFamily="50" charset="0"/>
            </a:endParaRPr>
          </a:p>
        </p:txBody>
      </p:sp>
    </p:spTree>
    <p:extLst>
      <p:ext uri="{BB962C8B-B14F-4D97-AF65-F5344CB8AC3E}">
        <p14:creationId xmlns:p14="http://schemas.microsoft.com/office/powerpoint/2010/main" val="2063560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0117-3C0F-45FC-995B-22FF883DECB7}"/>
              </a:ext>
            </a:extLst>
          </p:cNvPr>
          <p:cNvPicPr/>
          <p:nvPr/>
        </p:nvPicPr>
        <p:blipFill rotWithShape="1">
          <a:blip r:embed="rId2" cstate="print">
            <a:extLst>
              <a:ext uri="{28A0092B-C50C-407E-A947-70E740481C1C}">
                <a14:useLocalDpi xmlns:a14="http://schemas.microsoft.com/office/drawing/2010/main" val="0"/>
              </a:ext>
            </a:extLst>
          </a:blip>
          <a:srcRect t="17216" b="14934"/>
          <a:stretch/>
        </p:blipFill>
        <p:spPr bwMode="auto">
          <a:xfrm>
            <a:off x="396242" y="1888569"/>
            <a:ext cx="3461385" cy="4338163"/>
          </a:xfrm>
          <a:prstGeom prst="rect">
            <a:avLst/>
          </a:prstGeom>
          <a:ln>
            <a:noFill/>
          </a:ln>
          <a:extLst>
            <a:ext uri="{53640926-AAD7-44D8-BBD7-CCE9431645EC}">
              <a14:shadowObscured xmlns:a14="http://schemas.microsoft.com/office/drawing/2010/main"/>
            </a:ext>
          </a:extLst>
        </p:spPr>
      </p:pic>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11" name="Title 2">
            <a:extLst>
              <a:ext uri="{FF2B5EF4-FFF2-40B4-BE49-F238E27FC236}">
                <a16:creationId xmlns:a16="http://schemas.microsoft.com/office/drawing/2014/main" id="{CC96931A-0DCA-44EB-B17E-80C3C7E8BF87}"/>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42146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0117-3C0F-45FC-995B-22FF883DECB7}"/>
              </a:ext>
            </a:extLst>
          </p:cNvPr>
          <p:cNvPicPr/>
          <p:nvPr/>
        </p:nvPicPr>
        <p:blipFill rotWithShape="1">
          <a:blip r:embed="rId2" cstate="print">
            <a:extLst>
              <a:ext uri="{28A0092B-C50C-407E-A947-70E740481C1C}">
                <a14:useLocalDpi xmlns:a14="http://schemas.microsoft.com/office/drawing/2010/main" val="0"/>
              </a:ext>
            </a:extLst>
          </a:blip>
          <a:srcRect t="17216" b="14934"/>
          <a:stretch/>
        </p:blipFill>
        <p:spPr bwMode="auto">
          <a:xfrm>
            <a:off x="396242" y="1888569"/>
            <a:ext cx="3461385" cy="4338163"/>
          </a:xfrm>
          <a:prstGeom prst="rect">
            <a:avLst/>
          </a:prstGeom>
          <a:ln>
            <a:noFill/>
          </a:ln>
          <a:extLst>
            <a:ext uri="{53640926-AAD7-44D8-BBD7-CCE9431645EC}">
              <a14:shadowObscured xmlns:a14="http://schemas.microsoft.com/office/drawing/2010/main"/>
            </a:ext>
          </a:extLst>
        </p:spPr>
      </p:pic>
      <p:sp>
        <p:nvSpPr>
          <p:cNvPr id="11" name="Title 2">
            <a:extLst>
              <a:ext uri="{FF2B5EF4-FFF2-40B4-BE49-F238E27FC236}">
                <a16:creationId xmlns:a16="http://schemas.microsoft.com/office/drawing/2014/main" id="{CC96931A-0DCA-44EB-B17E-80C3C7E8BF87}"/>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grpSp>
        <p:nvGrpSpPr>
          <p:cNvPr id="3" name="Group 4"/>
          <p:cNvGrpSpPr>
            <a:grpSpLocks noChangeAspect="1"/>
          </p:cNvGrpSpPr>
          <p:nvPr/>
        </p:nvGrpSpPr>
        <p:grpSpPr bwMode="auto">
          <a:xfrm>
            <a:off x="4219287" y="1195635"/>
            <a:ext cx="7786489" cy="5205165"/>
            <a:chOff x="-326" y="-1391"/>
            <a:chExt cx="8974" cy="5999"/>
          </a:xfrm>
        </p:grpSpPr>
        <p:sp>
          <p:nvSpPr>
            <p:cNvPr id="4" name="AutoShape 3"/>
            <p:cNvSpPr>
              <a:spLocks noChangeAspect="1" noChangeArrowheads="1" noTextEdit="1"/>
            </p:cNvSpPr>
            <p:nvPr/>
          </p:nvSpPr>
          <p:spPr bwMode="auto">
            <a:xfrm>
              <a:off x="-326" y="-1391"/>
              <a:ext cx="8974" cy="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 y="-1391"/>
              <a:ext cx="8980" cy="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8" name="Title 2">
            <a:extLst>
              <a:ext uri="{FF2B5EF4-FFF2-40B4-BE49-F238E27FC236}">
                <a16:creationId xmlns:a16="http://schemas.microsoft.com/office/drawing/2014/main" id="{DDB033FC-8935-4CDD-A136-4254C0142CBB}"/>
              </a:ext>
            </a:extLst>
          </p:cNvPr>
          <p:cNvSpPr txBox="1">
            <a:spLocks/>
          </p:cNvSpPr>
          <p:nvPr/>
        </p:nvSpPr>
        <p:spPr>
          <a:xfrm>
            <a:off x="4230854" y="6400800"/>
            <a:ext cx="5435664" cy="558452"/>
          </a:xfrm>
          <a:prstGeom prst="rect">
            <a:avLst/>
          </a:prstGeom>
        </p:spPr>
        <p:txBody>
          <a:bodyPr vert="horz" lIns="91440" tIns="45720" rIns="91440" bIns="45720" rtlCol="0" anchor="ctr">
            <a:normAutofit fontScale="70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688A26"/>
                </a:solidFill>
                <a:latin typeface="Roboto Slab" pitchFamily="2" charset="0"/>
                <a:ea typeface="Roboto Slab" pitchFamily="2" charset="0"/>
              </a:rPr>
              <a:t>For this test branch, the password =  test</a:t>
            </a:r>
          </a:p>
        </p:txBody>
      </p:sp>
    </p:spTree>
    <p:extLst>
      <p:ext uri="{BB962C8B-B14F-4D97-AF65-F5344CB8AC3E}">
        <p14:creationId xmlns:p14="http://schemas.microsoft.com/office/powerpoint/2010/main" val="11756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0117-3C0F-45FC-995B-22FF883DECB7}"/>
              </a:ext>
            </a:extLst>
          </p:cNvPr>
          <p:cNvPicPr/>
          <p:nvPr/>
        </p:nvPicPr>
        <p:blipFill rotWithShape="1">
          <a:blip r:embed="rId2" cstate="print">
            <a:extLst>
              <a:ext uri="{28A0092B-C50C-407E-A947-70E740481C1C}">
                <a14:useLocalDpi xmlns:a14="http://schemas.microsoft.com/office/drawing/2010/main" val="0"/>
              </a:ext>
            </a:extLst>
          </a:blip>
          <a:srcRect t="17216" b="14934"/>
          <a:stretch/>
        </p:blipFill>
        <p:spPr bwMode="auto">
          <a:xfrm>
            <a:off x="396242" y="1888569"/>
            <a:ext cx="3461385" cy="4338163"/>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6CA1767-DD64-453D-B5CF-EC4579BC2DA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263555" y="642699"/>
            <a:ext cx="3461384" cy="5732623"/>
          </a:xfrm>
          <a:prstGeom prst="rect">
            <a:avLst/>
          </a:prstGeom>
        </p:spPr>
      </p:pic>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10" name="Title 2">
            <a:extLst>
              <a:ext uri="{FF2B5EF4-FFF2-40B4-BE49-F238E27FC236}">
                <a16:creationId xmlns:a16="http://schemas.microsoft.com/office/drawing/2014/main" id="{18232CB7-ABA1-483C-91C8-B6120E1FF5EF}"/>
              </a:ext>
            </a:extLst>
          </p:cNvPr>
          <p:cNvSpPr txBox="1">
            <a:spLocks/>
          </p:cNvSpPr>
          <p:nvPr/>
        </p:nvSpPr>
        <p:spPr>
          <a:xfrm>
            <a:off x="5662000" y="1458200"/>
            <a:ext cx="2672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88A26"/>
                </a:solidFill>
                <a:latin typeface="Roboto Slab" pitchFamily="2" charset="0"/>
                <a:ea typeface="Roboto Slab" pitchFamily="2" charset="0"/>
              </a:rPr>
              <a:t>Enter unique 3-letter survey code</a:t>
            </a:r>
          </a:p>
        </p:txBody>
      </p:sp>
      <p:sp>
        <p:nvSpPr>
          <p:cNvPr id="11" name="Title 2">
            <a:extLst>
              <a:ext uri="{FF2B5EF4-FFF2-40B4-BE49-F238E27FC236}">
                <a16:creationId xmlns:a16="http://schemas.microsoft.com/office/drawing/2014/main" id="{CC96931A-0DCA-44EB-B17E-80C3C7E8BF87}"/>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pic>
        <p:nvPicPr>
          <p:cNvPr id="2" name="Picture 1"/>
          <p:cNvPicPr>
            <a:picLocks noChangeAspect="1"/>
          </p:cNvPicPr>
          <p:nvPr/>
        </p:nvPicPr>
        <p:blipFill>
          <a:blip r:embed="rId4"/>
          <a:stretch>
            <a:fillRect/>
          </a:stretch>
        </p:blipFill>
        <p:spPr>
          <a:xfrm>
            <a:off x="8410575" y="1551203"/>
            <a:ext cx="3238499" cy="1139550"/>
          </a:xfrm>
          <a:prstGeom prst="rect">
            <a:avLst/>
          </a:prstGeom>
        </p:spPr>
      </p:pic>
    </p:spTree>
    <p:extLst>
      <p:ext uri="{BB962C8B-B14F-4D97-AF65-F5344CB8AC3E}">
        <p14:creationId xmlns:p14="http://schemas.microsoft.com/office/powerpoint/2010/main" val="671566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0D3493-3891-4D28-B254-DD923B3516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98" b="20907"/>
          <a:stretch/>
        </p:blipFill>
        <p:spPr bwMode="auto">
          <a:xfrm>
            <a:off x="102871" y="1347866"/>
            <a:ext cx="3659187" cy="486588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9" name="Title 2">
            <a:extLst>
              <a:ext uri="{FF2B5EF4-FFF2-40B4-BE49-F238E27FC236}">
                <a16:creationId xmlns:a16="http://schemas.microsoft.com/office/drawing/2014/main" id="{D84D35E5-4E2B-458D-A3E5-40D9E22FBE6C}"/>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312052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0D3493-3891-4D28-B254-DD923B3516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98" b="20907"/>
          <a:stretch/>
        </p:blipFill>
        <p:spPr bwMode="auto">
          <a:xfrm>
            <a:off x="102871" y="1347866"/>
            <a:ext cx="3659187" cy="486588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F3D5999-C430-42DC-9BF8-24ADB0DAD1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93" b="21057"/>
          <a:stretch/>
        </p:blipFill>
        <p:spPr bwMode="auto">
          <a:xfrm>
            <a:off x="4020329" y="1347867"/>
            <a:ext cx="3679363" cy="486588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9" name="Title 2">
            <a:extLst>
              <a:ext uri="{FF2B5EF4-FFF2-40B4-BE49-F238E27FC236}">
                <a16:creationId xmlns:a16="http://schemas.microsoft.com/office/drawing/2014/main" id="{D84D35E5-4E2B-458D-A3E5-40D9E22FBE6C}"/>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1960698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0D3493-3891-4D28-B254-DD923B3516B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98" b="20907"/>
          <a:stretch/>
        </p:blipFill>
        <p:spPr bwMode="auto">
          <a:xfrm>
            <a:off x="102871" y="1347866"/>
            <a:ext cx="3659187" cy="486588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F3D5999-C430-42DC-9BF8-24ADB0DAD1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593" b="21057"/>
          <a:stretch/>
        </p:blipFill>
        <p:spPr bwMode="auto">
          <a:xfrm>
            <a:off x="4020329" y="1347867"/>
            <a:ext cx="3679363" cy="486588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3273474E-94F3-4BC9-A40F-BC8770BC8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8129"/>
          <a:stretch/>
        </p:blipFill>
        <p:spPr bwMode="auto">
          <a:xfrm>
            <a:off x="7957966" y="1352911"/>
            <a:ext cx="4047551" cy="4860843"/>
          </a:xfrm>
          <a:prstGeom prst="rect">
            <a:avLst/>
          </a:prstGeom>
          <a:ln>
            <a:solidFill>
              <a:schemeClr val="tx1"/>
            </a:solidFill>
          </a:ln>
          <a:extLst>
            <a:ext uri="{53640926-AAD7-44D8-BBD7-CCE9431645EC}">
              <a14:shadowObscured xmlns:a14="http://schemas.microsoft.com/office/drawing/2010/main"/>
            </a:ext>
          </a:extLst>
        </p:spPr>
      </p:pic>
      <p:sp>
        <p:nvSpPr>
          <p:cNvPr id="9" name="Title 2">
            <a:extLst>
              <a:ext uri="{FF2B5EF4-FFF2-40B4-BE49-F238E27FC236}">
                <a16:creationId xmlns:a16="http://schemas.microsoft.com/office/drawing/2014/main" id="{D84D35E5-4E2B-458D-A3E5-40D9E22FBE6C}"/>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2798384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B1A592-D878-4DA6-A912-1F4D913EAF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3" y="483843"/>
            <a:ext cx="2668587" cy="2604165"/>
          </a:xfrm>
          <a:prstGeom prst="rect">
            <a:avLst/>
          </a:prstGeom>
          <a:ln>
            <a:solidFill>
              <a:schemeClr val="tx1"/>
            </a:solidFill>
          </a:ln>
        </p:spPr>
      </p:pic>
      <p:pic>
        <p:nvPicPr>
          <p:cNvPr id="8" name="Picture 7">
            <a:extLst>
              <a:ext uri="{FF2B5EF4-FFF2-40B4-BE49-F238E27FC236}">
                <a16:creationId xmlns:a16="http://schemas.microsoft.com/office/drawing/2014/main" id="{B06BA27F-DEE1-491F-AA32-96D45D416BA3}"/>
              </a:ext>
            </a:extLst>
          </p:cNvPr>
          <p:cNvPicPr>
            <a:picLocks noChangeAspect="1"/>
          </p:cNvPicPr>
          <p:nvPr/>
        </p:nvPicPr>
        <p:blipFill rotWithShape="1">
          <a:blip r:embed="rId3">
            <a:extLst>
              <a:ext uri="{28A0092B-C50C-407E-A947-70E740481C1C}">
                <a14:useLocalDpi xmlns:a14="http://schemas.microsoft.com/office/drawing/2010/main" val="0"/>
              </a:ext>
            </a:extLst>
          </a:blip>
          <a:srcRect b="19314"/>
          <a:stretch/>
        </p:blipFill>
        <p:spPr bwMode="auto">
          <a:xfrm>
            <a:off x="447992" y="1310640"/>
            <a:ext cx="3674651" cy="5273040"/>
          </a:xfrm>
          <a:prstGeom prst="rect">
            <a:avLst/>
          </a:prstGeom>
          <a:ln w="1270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3" name="Straight Arrow Connector 2">
            <a:extLst>
              <a:ext uri="{FF2B5EF4-FFF2-40B4-BE49-F238E27FC236}">
                <a16:creationId xmlns:a16="http://schemas.microsoft.com/office/drawing/2014/main" id="{FF215F56-EACC-4018-ACB8-6CD1EA47EDBF}"/>
              </a:ext>
            </a:extLst>
          </p:cNvPr>
          <p:cNvCxnSpPr>
            <a:cxnSpLocks/>
          </p:cNvCxnSpPr>
          <p:nvPr/>
        </p:nvCxnSpPr>
        <p:spPr>
          <a:xfrm flipV="1">
            <a:off x="3474722" y="2583180"/>
            <a:ext cx="1920239" cy="1280160"/>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8440B456-22B5-4D9B-B52A-03BB23164DAA}"/>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3603817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B1A592-D878-4DA6-A912-1F4D913EAF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3" y="483843"/>
            <a:ext cx="2668587" cy="2604165"/>
          </a:xfrm>
          <a:prstGeom prst="rect">
            <a:avLst/>
          </a:prstGeom>
          <a:ln>
            <a:solidFill>
              <a:schemeClr val="tx1"/>
            </a:solidFill>
          </a:ln>
        </p:spPr>
      </p:pic>
      <p:pic>
        <p:nvPicPr>
          <p:cNvPr id="7" name="Picture 6">
            <a:extLst>
              <a:ext uri="{FF2B5EF4-FFF2-40B4-BE49-F238E27FC236}">
                <a16:creationId xmlns:a16="http://schemas.microsoft.com/office/drawing/2014/main" id="{6FC5F355-DF51-49FE-B4BE-60FBB344CD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1601" y="2468880"/>
            <a:ext cx="4051721" cy="4257699"/>
          </a:xfrm>
          <a:prstGeom prst="rect">
            <a:avLst/>
          </a:prstGeom>
          <a:ln>
            <a:solidFill>
              <a:schemeClr val="tx1"/>
            </a:solidFill>
          </a:ln>
        </p:spPr>
      </p:pic>
      <p:pic>
        <p:nvPicPr>
          <p:cNvPr id="8" name="Picture 7">
            <a:extLst>
              <a:ext uri="{FF2B5EF4-FFF2-40B4-BE49-F238E27FC236}">
                <a16:creationId xmlns:a16="http://schemas.microsoft.com/office/drawing/2014/main" id="{B06BA27F-DEE1-491F-AA32-96D45D416BA3}"/>
              </a:ext>
            </a:extLst>
          </p:cNvPr>
          <p:cNvPicPr>
            <a:picLocks noChangeAspect="1"/>
          </p:cNvPicPr>
          <p:nvPr/>
        </p:nvPicPr>
        <p:blipFill rotWithShape="1">
          <a:blip r:embed="rId4">
            <a:extLst>
              <a:ext uri="{28A0092B-C50C-407E-A947-70E740481C1C}">
                <a14:useLocalDpi xmlns:a14="http://schemas.microsoft.com/office/drawing/2010/main" val="0"/>
              </a:ext>
            </a:extLst>
          </a:blip>
          <a:srcRect b="19314"/>
          <a:stretch/>
        </p:blipFill>
        <p:spPr bwMode="auto">
          <a:xfrm>
            <a:off x="447992" y="1310640"/>
            <a:ext cx="3674651" cy="5273040"/>
          </a:xfrm>
          <a:prstGeom prst="rect">
            <a:avLst/>
          </a:prstGeom>
          <a:ln w="1270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cxnSp>
        <p:nvCxnSpPr>
          <p:cNvPr id="3" name="Straight Arrow Connector 2">
            <a:extLst>
              <a:ext uri="{FF2B5EF4-FFF2-40B4-BE49-F238E27FC236}">
                <a16:creationId xmlns:a16="http://schemas.microsoft.com/office/drawing/2014/main" id="{FF215F56-EACC-4018-ACB8-6CD1EA47EDBF}"/>
              </a:ext>
            </a:extLst>
          </p:cNvPr>
          <p:cNvCxnSpPr>
            <a:cxnSpLocks/>
          </p:cNvCxnSpPr>
          <p:nvPr/>
        </p:nvCxnSpPr>
        <p:spPr>
          <a:xfrm flipV="1">
            <a:off x="3474722" y="2583180"/>
            <a:ext cx="1920239" cy="1280160"/>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AB25B7-41B7-485E-AB1B-21A548E4CBAD}"/>
              </a:ext>
            </a:extLst>
          </p:cNvPr>
          <p:cNvCxnSpPr>
            <a:cxnSpLocks/>
          </p:cNvCxnSpPr>
          <p:nvPr/>
        </p:nvCxnSpPr>
        <p:spPr>
          <a:xfrm flipV="1">
            <a:off x="3874771" y="4171954"/>
            <a:ext cx="3706828" cy="1051559"/>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8440B456-22B5-4D9B-B52A-03BB23164DAA}"/>
              </a:ext>
            </a:extLst>
          </p:cNvPr>
          <p:cNvSpPr txBox="1">
            <a:spLocks/>
          </p:cNvSpPr>
          <p:nvPr/>
        </p:nvSpPr>
        <p:spPr>
          <a:xfrm>
            <a:off x="154979" y="-129928"/>
            <a:ext cx="33197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Mobile app</a:t>
            </a:r>
          </a:p>
        </p:txBody>
      </p:sp>
    </p:spTree>
    <p:extLst>
      <p:ext uri="{BB962C8B-B14F-4D97-AF65-F5344CB8AC3E}">
        <p14:creationId xmlns:p14="http://schemas.microsoft.com/office/powerpoint/2010/main" val="245220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440B456-22B5-4D9B-B52A-03BB23164DAA}"/>
              </a:ext>
            </a:extLst>
          </p:cNvPr>
          <p:cNvSpPr txBox="1">
            <a:spLocks/>
          </p:cNvSpPr>
          <p:nvPr/>
        </p:nvSpPr>
        <p:spPr>
          <a:xfrm>
            <a:off x="154979" y="-129928"/>
            <a:ext cx="40608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Virtual Survey</a:t>
            </a:r>
          </a:p>
        </p:txBody>
      </p:sp>
      <p:sp>
        <p:nvSpPr>
          <p:cNvPr id="11" name="Rectangle 10">
            <a:extLst>
              <a:ext uri="{FF2B5EF4-FFF2-40B4-BE49-F238E27FC236}">
                <a16:creationId xmlns:a16="http://schemas.microsoft.com/office/drawing/2014/main" id="{FB1936CC-40B7-4596-A648-B91B1685D516}"/>
              </a:ext>
            </a:extLst>
          </p:cNvPr>
          <p:cNvSpPr/>
          <p:nvPr/>
        </p:nvSpPr>
        <p:spPr>
          <a:xfrm>
            <a:off x="318672" y="2199144"/>
            <a:ext cx="7227534" cy="4154984"/>
          </a:xfrm>
          <a:prstGeom prst="rect">
            <a:avLst/>
          </a:prstGeom>
        </p:spPr>
        <p:txBody>
          <a:bodyPr wrap="square">
            <a:spAutoFit/>
          </a:bodyPr>
          <a:lstStyle/>
          <a:p>
            <a:r>
              <a:rPr lang="en-US" sz="2400" dirty="0">
                <a:solidFill>
                  <a:srgbClr val="688A26"/>
                </a:solidFill>
                <a:latin typeface="Roboto Slab" pitchFamily="2" charset="0"/>
                <a:ea typeface="Roboto Slab" pitchFamily="2" charset="0"/>
              </a:rPr>
              <a:t>Play our virtual survey game to get practice</a:t>
            </a:r>
          </a:p>
          <a:p>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finding bugs on a branch</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identifying them to order</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estimating their length in millimeters</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r>
              <a:rPr lang="en-US" sz="2400" dirty="0">
                <a:solidFill>
                  <a:srgbClr val="688A26"/>
                </a:solidFill>
                <a:latin typeface="Roboto Slab" pitchFamily="2" charset="0"/>
                <a:ea typeface="Roboto Slab" pitchFamily="2" charset="0"/>
                <a:hlinkClick r:id="rId2"/>
              </a:rPr>
              <a:t>https://caterpillarscount.unc.edu/virtualSurvey</a:t>
            </a:r>
            <a:endParaRPr lang="en-US" sz="2400" dirty="0">
              <a:solidFill>
                <a:srgbClr val="688A26"/>
              </a:solidFill>
              <a:latin typeface="Roboto Slab" pitchFamily="2" charset="0"/>
              <a:ea typeface="Roboto Slab" pitchFamily="2" charset="0"/>
            </a:endParaRPr>
          </a:p>
        </p:txBody>
      </p:sp>
      <p:pic>
        <p:nvPicPr>
          <p:cNvPr id="4" name="Picture 3">
            <a:extLst>
              <a:ext uri="{FF2B5EF4-FFF2-40B4-BE49-F238E27FC236}">
                <a16:creationId xmlns:a16="http://schemas.microsoft.com/office/drawing/2014/main" id="{8DC9D91D-5D03-4AB9-BC80-06057EFCF04E}"/>
              </a:ext>
            </a:extLst>
          </p:cNvPr>
          <p:cNvPicPr>
            <a:picLocks noChangeAspect="1"/>
          </p:cNvPicPr>
          <p:nvPr/>
        </p:nvPicPr>
        <p:blipFill>
          <a:blip r:embed="rId3"/>
          <a:stretch>
            <a:fillRect/>
          </a:stretch>
        </p:blipFill>
        <p:spPr>
          <a:xfrm>
            <a:off x="6920564" y="1676045"/>
            <a:ext cx="5090888" cy="3805542"/>
          </a:xfrm>
          <a:prstGeom prst="rect">
            <a:avLst/>
          </a:prstGeom>
        </p:spPr>
      </p:pic>
    </p:spTree>
    <p:extLst>
      <p:ext uri="{BB962C8B-B14F-4D97-AF65-F5344CB8AC3E}">
        <p14:creationId xmlns:p14="http://schemas.microsoft.com/office/powerpoint/2010/main" val="2949443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169719" y="2797392"/>
            <a:ext cx="4205279" cy="3732595"/>
          </a:xfrm>
          <a:prstGeom prst="rect">
            <a:avLst/>
          </a:prstGeom>
        </p:spPr>
      </p:pic>
      <p:pic>
        <p:nvPicPr>
          <p:cNvPr id="2052" name="Picture 4" descr="https://static01.nyt.com/images/2018/11/30/magazine/30a3conversation/02mag-insects-image1-articleLarge-v3.jpg?quality=75&amp;auto=webp&amp;disable=upscale">
            <a:extLst>
              <a:ext uri="{FF2B5EF4-FFF2-40B4-BE49-F238E27FC236}">
                <a16:creationId xmlns:a16="http://schemas.microsoft.com/office/drawing/2014/main" id="{5181E0BB-2EE5-4B1C-AEA0-6210567AD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069482" y="2650931"/>
            <a:ext cx="3333751" cy="40614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057900" y="671529"/>
            <a:ext cx="4444688" cy="1791055"/>
          </a:xfrm>
          <a:prstGeom prst="rect">
            <a:avLst/>
          </a:prstGeom>
        </p:spPr>
      </p:pic>
      <p:pic>
        <p:nvPicPr>
          <p:cNvPr id="7" name="Picture 6"/>
          <p:cNvPicPr>
            <a:picLocks noChangeAspect="1"/>
          </p:cNvPicPr>
          <p:nvPr/>
        </p:nvPicPr>
        <p:blipFill>
          <a:blip r:embed="rId6"/>
          <a:stretch>
            <a:fillRect/>
          </a:stretch>
        </p:blipFill>
        <p:spPr>
          <a:xfrm>
            <a:off x="6138834" y="38986"/>
            <a:ext cx="4226543" cy="484173"/>
          </a:xfrm>
          <a:prstGeom prst="rect">
            <a:avLst/>
          </a:prstGeom>
        </p:spPr>
      </p:pic>
      <p:sp>
        <p:nvSpPr>
          <p:cNvPr id="6" name="TextBox 5"/>
          <p:cNvSpPr txBox="1"/>
          <p:nvPr/>
        </p:nvSpPr>
        <p:spPr>
          <a:xfrm>
            <a:off x="7876701" y="441495"/>
            <a:ext cx="886781" cy="246221"/>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Nov 27, 2018</a:t>
            </a:r>
          </a:p>
        </p:txBody>
      </p:sp>
      <p:sp>
        <p:nvSpPr>
          <p:cNvPr id="35" name="TextBox 34"/>
          <p:cNvSpPr txBox="1"/>
          <p:nvPr/>
        </p:nvSpPr>
        <p:spPr>
          <a:xfrm>
            <a:off x="7195467" y="6498576"/>
            <a:ext cx="2748060" cy="307777"/>
          </a:xfrm>
          <a:prstGeom prst="rect">
            <a:avLst/>
          </a:prstGeom>
          <a:noFill/>
        </p:spPr>
        <p:txBody>
          <a:bodyPr wrap="none" rtlCol="0">
            <a:spAutoFit/>
          </a:bodyPr>
          <a:lstStyle/>
          <a:p>
            <a:r>
              <a:rPr lang="en-US" sz="1400" dirty="0" err="1">
                <a:solidFill>
                  <a:prstClr val="black"/>
                </a:solidFill>
                <a:latin typeface="Segoe UI Semilight" panose="020B0402040204020203" pitchFamily="34" charset="0"/>
                <a:cs typeface="Segoe UI Semilight" panose="020B0402040204020203" pitchFamily="34" charset="0"/>
              </a:rPr>
              <a:t>Dirzo</a:t>
            </a:r>
            <a:r>
              <a:rPr lang="en-US" sz="1400" dirty="0">
                <a:solidFill>
                  <a:prstClr val="black"/>
                </a:solidFill>
                <a:latin typeface="Segoe UI Semilight" panose="020B0402040204020203" pitchFamily="34" charset="0"/>
                <a:cs typeface="Segoe UI Semilight" panose="020B0402040204020203" pitchFamily="34" charset="0"/>
              </a:rPr>
              <a:t> et al. 2014, </a:t>
            </a:r>
            <a:r>
              <a:rPr lang="en-US" sz="1400" i="1" dirty="0">
                <a:solidFill>
                  <a:prstClr val="black"/>
                </a:solidFill>
                <a:latin typeface="Segoe UI Semilight" panose="020B0402040204020203" pitchFamily="34" charset="0"/>
                <a:cs typeface="Segoe UI Semilight" panose="020B0402040204020203" pitchFamily="34" charset="0"/>
              </a:rPr>
              <a:t>Science</a:t>
            </a:r>
            <a:r>
              <a:rPr lang="en-US" sz="1400" dirty="0">
                <a:solidFill>
                  <a:prstClr val="black"/>
                </a:solidFill>
                <a:latin typeface="Segoe UI Semilight" panose="020B0402040204020203" pitchFamily="34" charset="0"/>
                <a:cs typeface="Segoe UI Semilight" panose="020B0402040204020203" pitchFamily="34" charset="0"/>
              </a:rPr>
              <a:t> 345: 401</a:t>
            </a:r>
          </a:p>
        </p:txBody>
      </p:sp>
      <p:pic>
        <p:nvPicPr>
          <p:cNvPr id="1026" name="Picture 2" descr="Image result for deforestation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113539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052"/>
                                        </p:tgtEl>
                                      </p:cBhvr>
                                    </p:animEffect>
                                    <p:set>
                                      <p:cBhvr>
                                        <p:cTn id="23" dur="1" fill="hold">
                                          <p:stCondLst>
                                            <p:cond delay="499"/>
                                          </p:stCondLst>
                                        </p:cTn>
                                        <p:tgtEl>
                                          <p:spTgt spid="205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5" grpId="0"/>
      <p:bldP spid="3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4ABF8-013A-4850-A864-85038FCD986A}"/>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Visualization Tools</a:t>
            </a:r>
          </a:p>
        </p:txBody>
      </p:sp>
      <p:sp>
        <p:nvSpPr>
          <p:cNvPr id="5" name="Title 2">
            <a:extLst>
              <a:ext uri="{FF2B5EF4-FFF2-40B4-BE49-F238E27FC236}">
                <a16:creationId xmlns:a16="http://schemas.microsoft.com/office/drawing/2014/main" id="{5AF1D11E-F372-4D57-91A1-9314E3230B76}"/>
              </a:ext>
            </a:extLst>
          </p:cNvPr>
          <p:cNvSpPr>
            <a:spLocks noGrp="1"/>
          </p:cNvSpPr>
          <p:nvPr>
            <p:ph type="title"/>
          </p:nvPr>
        </p:nvSpPr>
        <p:spPr>
          <a:xfrm>
            <a:off x="488661" y="1027641"/>
            <a:ext cx="7329459" cy="747467"/>
          </a:xfrm>
        </p:spPr>
        <p:txBody>
          <a:bodyPr>
            <a:normAutofit fontScale="90000"/>
          </a:bodyPr>
          <a:lstStyle/>
          <a:p>
            <a:r>
              <a:rPr lang="en-US" sz="2400" dirty="0">
                <a:solidFill>
                  <a:srgbClr val="688A26"/>
                </a:solidFill>
                <a:latin typeface="Roboto Slab" pitchFamily="2" charset="0"/>
                <a:ea typeface="Roboto Slab" pitchFamily="2" charset="0"/>
                <a:hlinkClick r:id="rId2"/>
              </a:rPr>
              <a:t>https://caterpillarscount.unc.edu/mapsAndGraphs</a:t>
            </a:r>
            <a:br>
              <a:rPr lang="en-US" sz="2400" dirty="0">
                <a:solidFill>
                  <a:srgbClr val="688A26"/>
                </a:solidFill>
                <a:latin typeface="Roboto Slab" pitchFamily="2" charset="0"/>
                <a:ea typeface="Roboto Slab" pitchFamily="2" charset="0"/>
              </a:rPr>
            </a:br>
            <a:endParaRPr lang="en-US" sz="2400" dirty="0">
              <a:solidFill>
                <a:srgbClr val="688A26"/>
              </a:solidFill>
              <a:latin typeface="Roboto Slab" pitchFamily="2" charset="0"/>
              <a:ea typeface="Roboto Slab" pitchFamily="2" charset="0"/>
            </a:endParaRPr>
          </a:p>
        </p:txBody>
      </p:sp>
      <p:grpSp>
        <p:nvGrpSpPr>
          <p:cNvPr id="6" name="Group 4">
            <a:extLst>
              <a:ext uri="{FF2B5EF4-FFF2-40B4-BE49-F238E27FC236}">
                <a16:creationId xmlns:a16="http://schemas.microsoft.com/office/drawing/2014/main" id="{A8AF4868-3A54-4630-B187-FC4FD7156BEB}"/>
              </a:ext>
            </a:extLst>
          </p:cNvPr>
          <p:cNvGrpSpPr>
            <a:grpSpLocks noChangeAspect="1"/>
          </p:cNvGrpSpPr>
          <p:nvPr/>
        </p:nvGrpSpPr>
        <p:grpSpPr bwMode="auto">
          <a:xfrm>
            <a:off x="5749897" y="1454023"/>
            <a:ext cx="5953443" cy="2957308"/>
            <a:chOff x="181" y="988"/>
            <a:chExt cx="5520" cy="2742"/>
          </a:xfrm>
        </p:grpSpPr>
        <p:sp>
          <p:nvSpPr>
            <p:cNvPr id="7" name="AutoShape 3">
              <a:extLst>
                <a:ext uri="{FF2B5EF4-FFF2-40B4-BE49-F238E27FC236}">
                  <a16:creationId xmlns:a16="http://schemas.microsoft.com/office/drawing/2014/main" id="{B1CAEC25-1958-4B68-82CE-9FA746CA8381}"/>
                </a:ext>
              </a:extLst>
            </p:cNvPr>
            <p:cNvSpPr>
              <a:spLocks noChangeAspect="1" noChangeArrowheads="1" noTextEdit="1"/>
            </p:cNvSpPr>
            <p:nvPr/>
          </p:nvSpPr>
          <p:spPr bwMode="auto">
            <a:xfrm>
              <a:off x="181" y="988"/>
              <a:ext cx="5520" cy="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5">
              <a:extLst>
                <a:ext uri="{FF2B5EF4-FFF2-40B4-BE49-F238E27FC236}">
                  <a16:creationId xmlns:a16="http://schemas.microsoft.com/office/drawing/2014/main" id="{A34D07BD-4CF1-4E97-94D4-22D88A2A4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 y="988"/>
              <a:ext cx="5527" cy="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2">
            <a:extLst>
              <a:ext uri="{FF2B5EF4-FFF2-40B4-BE49-F238E27FC236}">
                <a16:creationId xmlns:a16="http://schemas.microsoft.com/office/drawing/2014/main" id="{528BF4E1-C0B1-4145-8740-0350FC20FFA2}"/>
              </a:ext>
            </a:extLst>
          </p:cNvPr>
          <p:cNvSpPr txBox="1">
            <a:spLocks/>
          </p:cNvSpPr>
          <p:nvPr/>
        </p:nvSpPr>
        <p:spPr>
          <a:xfrm>
            <a:off x="154979" y="4220249"/>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Resources page</a:t>
            </a:r>
          </a:p>
        </p:txBody>
      </p:sp>
      <p:sp>
        <p:nvSpPr>
          <p:cNvPr id="10" name="Title 2">
            <a:extLst>
              <a:ext uri="{FF2B5EF4-FFF2-40B4-BE49-F238E27FC236}">
                <a16:creationId xmlns:a16="http://schemas.microsoft.com/office/drawing/2014/main" id="{B77F3243-EE3A-4BEF-A23E-08F8FBC014FE}"/>
              </a:ext>
            </a:extLst>
          </p:cNvPr>
          <p:cNvSpPr txBox="1">
            <a:spLocks/>
          </p:cNvSpPr>
          <p:nvPr/>
        </p:nvSpPr>
        <p:spPr>
          <a:xfrm>
            <a:off x="488661" y="5403977"/>
            <a:ext cx="7329459" cy="7474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688A26"/>
                </a:solidFill>
                <a:latin typeface="Roboto Slab" pitchFamily="2" charset="0"/>
                <a:ea typeface="Roboto Slab" pitchFamily="2" charset="0"/>
                <a:hlinkClick r:id="rId4"/>
              </a:rPr>
              <a:t>https://caterpillarscount.unc.edu/resources</a:t>
            </a:r>
            <a:endParaRPr lang="en-US" sz="2400" dirty="0">
              <a:solidFill>
                <a:srgbClr val="688A26"/>
              </a:solidFill>
              <a:latin typeface="Roboto Slab" pitchFamily="2" charset="0"/>
              <a:ea typeface="Roboto Slab" pitchFamily="2" charset="0"/>
            </a:endParaRPr>
          </a:p>
          <a:p>
            <a:endParaRPr lang="en-US" sz="2400" dirty="0">
              <a:solidFill>
                <a:srgbClr val="688A26"/>
              </a:solidFill>
              <a:latin typeface="Roboto Slab" pitchFamily="2" charset="0"/>
              <a:ea typeface="Roboto Slab" pitchFamily="2" charset="0"/>
            </a:endParaRPr>
          </a:p>
        </p:txBody>
      </p:sp>
    </p:spTree>
    <p:extLst>
      <p:ext uri="{BB962C8B-B14F-4D97-AF65-F5344CB8AC3E}">
        <p14:creationId xmlns:p14="http://schemas.microsoft.com/office/powerpoint/2010/main" val="366885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22">
            <a:extLst>
              <a:ext uri="{FF2B5EF4-FFF2-40B4-BE49-F238E27FC236}">
                <a16:creationId xmlns:a16="http://schemas.microsoft.com/office/drawing/2014/main" id="{A09DB135-F572-45FD-9D9B-67B6D40822F1}"/>
              </a:ext>
            </a:extLst>
          </p:cNvPr>
          <p:cNvSpPr/>
          <p:nvPr/>
        </p:nvSpPr>
        <p:spPr>
          <a:xfrm>
            <a:off x="442280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9" name="Right Arrow 23">
            <a:extLst>
              <a:ext uri="{FF2B5EF4-FFF2-40B4-BE49-F238E27FC236}">
                <a16:creationId xmlns:a16="http://schemas.microsoft.com/office/drawing/2014/main" id="{7E8D9FDC-8115-4625-8A86-0CBD2EBEC4B5}"/>
              </a:ext>
            </a:extLst>
          </p:cNvPr>
          <p:cNvSpPr/>
          <p:nvPr/>
        </p:nvSpPr>
        <p:spPr>
          <a:xfrm>
            <a:off x="741084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pic>
        <p:nvPicPr>
          <p:cNvPr id="10" name="Picture 9" descr="http://www.danimouser.com/photography/wp-content/uploads/2011/05/101.jpg">
            <a:extLst>
              <a:ext uri="{FF2B5EF4-FFF2-40B4-BE49-F238E27FC236}">
                <a16:creationId xmlns:a16="http://schemas.microsoft.com/office/drawing/2014/main" id="{3331B824-86F9-40B1-9DF5-5BACB5C5F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8606" y="2665547"/>
            <a:ext cx="2314791" cy="1540532"/>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http://www.statesymbolsusa.org/IMAGES/Vermont/Acer-saccharum-sugar-maple.jpg">
            <a:extLst>
              <a:ext uri="{FF2B5EF4-FFF2-40B4-BE49-F238E27FC236}">
                <a16:creationId xmlns:a16="http://schemas.microsoft.com/office/drawing/2014/main" id="{89B1088F-968E-41DC-878E-73F85FA25F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747"/>
          <a:stretch/>
        </p:blipFill>
        <p:spPr bwMode="auto">
          <a:xfrm>
            <a:off x="7934706" y="2668400"/>
            <a:ext cx="2314791" cy="1538673"/>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descr="http://farm1.staticflickr.com/150/383642098_29e3b6f10a_z.jpg">
            <a:extLst>
              <a:ext uri="{FF2B5EF4-FFF2-40B4-BE49-F238E27FC236}">
                <a16:creationId xmlns:a16="http://schemas.microsoft.com/office/drawing/2014/main" id="{9979BA2B-49CB-4E3E-93CB-81089149BA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2506" y="2650936"/>
            <a:ext cx="2314791" cy="1544401"/>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51E8828-457C-4484-9A05-B9113B4EFC6C}"/>
              </a:ext>
            </a:extLst>
          </p:cNvPr>
          <p:cNvCxnSpPr/>
          <p:nvPr/>
        </p:nvCxnSpPr>
        <p:spPr>
          <a:xfrm>
            <a:off x="1828800" y="5063517"/>
            <a:ext cx="8458200"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99995925-2996-492E-96A2-84494EC998AA}"/>
              </a:ext>
            </a:extLst>
          </p:cNvPr>
          <p:cNvSpPr txBox="1"/>
          <p:nvPr/>
        </p:nvSpPr>
        <p:spPr>
          <a:xfrm>
            <a:off x="1752600" y="5063521"/>
            <a:ext cx="1193212"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January</a:t>
            </a:r>
          </a:p>
        </p:txBody>
      </p:sp>
      <p:sp>
        <p:nvSpPr>
          <p:cNvPr id="16" name="TextBox 15">
            <a:extLst>
              <a:ext uri="{FF2B5EF4-FFF2-40B4-BE49-F238E27FC236}">
                <a16:creationId xmlns:a16="http://schemas.microsoft.com/office/drawing/2014/main" id="{45BE124D-DADE-44E1-8054-81AA91A08B46}"/>
              </a:ext>
            </a:extLst>
          </p:cNvPr>
          <p:cNvSpPr txBox="1"/>
          <p:nvPr/>
        </p:nvSpPr>
        <p:spPr>
          <a:xfrm>
            <a:off x="9601203" y="5063521"/>
            <a:ext cx="787395"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June</a:t>
            </a:r>
          </a:p>
        </p:txBody>
      </p:sp>
      <p:sp>
        <p:nvSpPr>
          <p:cNvPr id="18" name="TextBox 17">
            <a:extLst>
              <a:ext uri="{FF2B5EF4-FFF2-40B4-BE49-F238E27FC236}">
                <a16:creationId xmlns:a16="http://schemas.microsoft.com/office/drawing/2014/main" id="{1710085E-3492-4051-B9AF-755F01190588}"/>
              </a:ext>
            </a:extLst>
          </p:cNvPr>
          <p:cNvSpPr txBox="1"/>
          <p:nvPr/>
        </p:nvSpPr>
        <p:spPr>
          <a:xfrm>
            <a:off x="6050662" y="5044004"/>
            <a:ext cx="798617"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April</a:t>
            </a:r>
          </a:p>
        </p:txBody>
      </p:sp>
      <p:grpSp>
        <p:nvGrpSpPr>
          <p:cNvPr id="19" name="Group 18">
            <a:extLst>
              <a:ext uri="{FF2B5EF4-FFF2-40B4-BE49-F238E27FC236}">
                <a16:creationId xmlns:a16="http://schemas.microsoft.com/office/drawing/2014/main" id="{E6782C12-DB16-4887-BBFD-04DF3C9CA01C}"/>
              </a:ext>
            </a:extLst>
          </p:cNvPr>
          <p:cNvGrpSpPr/>
          <p:nvPr/>
        </p:nvGrpSpPr>
        <p:grpSpPr>
          <a:xfrm>
            <a:off x="8135526" y="3895466"/>
            <a:ext cx="921815" cy="1133423"/>
            <a:chOff x="6611522" y="2333362"/>
            <a:chExt cx="921815" cy="1133423"/>
          </a:xfrm>
        </p:grpSpPr>
        <p:sp>
          <p:nvSpPr>
            <p:cNvPr id="20"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6782C12-DB16-4887-BBFD-04DF3C9CA01C}"/>
              </a:ext>
            </a:extLst>
          </p:cNvPr>
          <p:cNvGrpSpPr/>
          <p:nvPr/>
        </p:nvGrpSpPr>
        <p:grpSpPr>
          <a:xfrm>
            <a:off x="8136230" y="3896457"/>
            <a:ext cx="921815" cy="1133423"/>
            <a:chOff x="6611522" y="2333362"/>
            <a:chExt cx="921815" cy="1133423"/>
          </a:xfrm>
        </p:grpSpPr>
        <p:sp>
          <p:nvSpPr>
            <p:cNvPr id="33"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4"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048" name="Freeform 2047"/>
          <p:cNvSpPr/>
          <p:nvPr/>
        </p:nvSpPr>
        <p:spPr>
          <a:xfrm>
            <a:off x="8162926" y="3888358"/>
            <a:ext cx="819151" cy="953052"/>
          </a:xfrm>
          <a:custGeom>
            <a:avLst/>
            <a:gdLst>
              <a:gd name="connsiteX0" fmla="*/ 178594 w 819150"/>
              <a:gd name="connsiteY0" fmla="*/ 952724 h 953052"/>
              <a:gd name="connsiteX1" fmla="*/ 178594 w 819150"/>
              <a:gd name="connsiteY1" fmla="*/ 952724 h 953052"/>
              <a:gd name="connsiteX2" fmla="*/ 114300 w 819150"/>
              <a:gd name="connsiteY2" fmla="*/ 950343 h 953052"/>
              <a:gd name="connsiteX3" fmla="*/ 97631 w 819150"/>
              <a:gd name="connsiteY3" fmla="*/ 947962 h 953052"/>
              <a:gd name="connsiteX4" fmla="*/ 90488 w 819150"/>
              <a:gd name="connsiteY4" fmla="*/ 943199 h 953052"/>
              <a:gd name="connsiteX5" fmla="*/ 78581 w 819150"/>
              <a:gd name="connsiteY5" fmla="*/ 940818 h 953052"/>
              <a:gd name="connsiteX6" fmla="*/ 69056 w 819150"/>
              <a:gd name="connsiteY6" fmla="*/ 938437 h 953052"/>
              <a:gd name="connsiteX7" fmla="*/ 59531 w 819150"/>
              <a:gd name="connsiteY7" fmla="*/ 933674 h 953052"/>
              <a:gd name="connsiteX8" fmla="*/ 45244 w 819150"/>
              <a:gd name="connsiteY8" fmla="*/ 909862 h 953052"/>
              <a:gd name="connsiteX9" fmla="*/ 42863 w 819150"/>
              <a:gd name="connsiteY9" fmla="*/ 902718 h 953052"/>
              <a:gd name="connsiteX10" fmla="*/ 33338 w 819150"/>
              <a:gd name="connsiteY10" fmla="*/ 883668 h 953052"/>
              <a:gd name="connsiteX11" fmla="*/ 28575 w 819150"/>
              <a:gd name="connsiteY11" fmla="*/ 874143 h 953052"/>
              <a:gd name="connsiteX12" fmla="*/ 23813 w 819150"/>
              <a:gd name="connsiteY12" fmla="*/ 864618 h 953052"/>
              <a:gd name="connsiteX13" fmla="*/ 19050 w 819150"/>
              <a:gd name="connsiteY13" fmla="*/ 857474 h 953052"/>
              <a:gd name="connsiteX14" fmla="*/ 16669 w 819150"/>
              <a:gd name="connsiteY14" fmla="*/ 836043 h 953052"/>
              <a:gd name="connsiteX15" fmla="*/ 14288 w 819150"/>
              <a:gd name="connsiteY15" fmla="*/ 824137 h 953052"/>
              <a:gd name="connsiteX16" fmla="*/ 9525 w 819150"/>
              <a:gd name="connsiteY16" fmla="*/ 762224 h 953052"/>
              <a:gd name="connsiteX17" fmla="*/ 2381 w 819150"/>
              <a:gd name="connsiteY17" fmla="*/ 740793 h 953052"/>
              <a:gd name="connsiteX18" fmla="*/ 0 w 819150"/>
              <a:gd name="connsiteY18" fmla="*/ 733649 h 953052"/>
              <a:gd name="connsiteX19" fmla="*/ 2381 w 819150"/>
              <a:gd name="connsiteY19" fmla="*/ 709837 h 953052"/>
              <a:gd name="connsiteX20" fmla="*/ 4763 w 819150"/>
              <a:gd name="connsiteY20" fmla="*/ 697931 h 953052"/>
              <a:gd name="connsiteX21" fmla="*/ 11906 w 819150"/>
              <a:gd name="connsiteY21" fmla="*/ 690787 h 953052"/>
              <a:gd name="connsiteX22" fmla="*/ 28575 w 819150"/>
              <a:gd name="connsiteY22" fmla="*/ 666974 h 953052"/>
              <a:gd name="connsiteX23" fmla="*/ 38100 w 819150"/>
              <a:gd name="connsiteY23" fmla="*/ 659831 h 953052"/>
              <a:gd name="connsiteX24" fmla="*/ 50006 w 819150"/>
              <a:gd name="connsiteY24" fmla="*/ 645543 h 953052"/>
              <a:gd name="connsiteX25" fmla="*/ 59531 w 819150"/>
              <a:gd name="connsiteY25" fmla="*/ 631256 h 953052"/>
              <a:gd name="connsiteX26" fmla="*/ 69056 w 819150"/>
              <a:gd name="connsiteY26" fmla="*/ 626493 h 953052"/>
              <a:gd name="connsiteX27" fmla="*/ 83344 w 819150"/>
              <a:gd name="connsiteY27" fmla="*/ 616968 h 953052"/>
              <a:gd name="connsiteX28" fmla="*/ 90488 w 819150"/>
              <a:gd name="connsiteY28" fmla="*/ 614587 h 953052"/>
              <a:gd name="connsiteX29" fmla="*/ 102394 w 819150"/>
              <a:gd name="connsiteY29" fmla="*/ 607443 h 953052"/>
              <a:gd name="connsiteX30" fmla="*/ 166688 w 819150"/>
              <a:gd name="connsiteY30" fmla="*/ 576487 h 953052"/>
              <a:gd name="connsiteX31" fmla="*/ 178594 w 819150"/>
              <a:gd name="connsiteY31" fmla="*/ 569343 h 953052"/>
              <a:gd name="connsiteX32" fmla="*/ 188119 w 819150"/>
              <a:gd name="connsiteY32" fmla="*/ 559818 h 953052"/>
              <a:gd name="connsiteX33" fmla="*/ 192881 w 819150"/>
              <a:gd name="connsiteY33" fmla="*/ 545531 h 953052"/>
              <a:gd name="connsiteX34" fmla="*/ 200025 w 819150"/>
              <a:gd name="connsiteY34" fmla="*/ 526481 h 953052"/>
              <a:gd name="connsiteX35" fmla="*/ 197644 w 819150"/>
              <a:gd name="connsiteY35" fmla="*/ 485999 h 953052"/>
              <a:gd name="connsiteX36" fmla="*/ 192881 w 819150"/>
              <a:gd name="connsiteY36" fmla="*/ 466949 h 953052"/>
              <a:gd name="connsiteX37" fmla="*/ 166688 w 819150"/>
              <a:gd name="connsiteY37" fmla="*/ 443137 h 953052"/>
              <a:gd name="connsiteX38" fmla="*/ 154781 w 819150"/>
              <a:gd name="connsiteY38" fmla="*/ 426468 h 953052"/>
              <a:gd name="connsiteX39" fmla="*/ 152400 w 819150"/>
              <a:gd name="connsiteY39" fmla="*/ 416943 h 953052"/>
              <a:gd name="connsiteX40" fmla="*/ 147638 w 819150"/>
              <a:gd name="connsiteY40" fmla="*/ 405037 h 953052"/>
              <a:gd name="connsiteX41" fmla="*/ 145256 w 819150"/>
              <a:gd name="connsiteY41" fmla="*/ 393131 h 953052"/>
              <a:gd name="connsiteX42" fmla="*/ 142875 w 819150"/>
              <a:gd name="connsiteY42" fmla="*/ 385987 h 953052"/>
              <a:gd name="connsiteX43" fmla="*/ 140494 w 819150"/>
              <a:gd name="connsiteY43" fmla="*/ 362174 h 953052"/>
              <a:gd name="connsiteX44" fmla="*/ 135731 w 819150"/>
              <a:gd name="connsiteY44" fmla="*/ 347887 h 953052"/>
              <a:gd name="connsiteX45" fmla="*/ 130969 w 819150"/>
              <a:gd name="connsiteY45" fmla="*/ 297881 h 953052"/>
              <a:gd name="connsiteX46" fmla="*/ 126206 w 819150"/>
              <a:gd name="connsiteY46" fmla="*/ 278831 h 953052"/>
              <a:gd name="connsiteX47" fmla="*/ 121444 w 819150"/>
              <a:gd name="connsiteY47" fmla="*/ 271687 h 953052"/>
              <a:gd name="connsiteX48" fmla="*/ 119063 w 819150"/>
              <a:gd name="connsiteY48" fmla="*/ 259781 h 953052"/>
              <a:gd name="connsiteX49" fmla="*/ 123825 w 819150"/>
              <a:gd name="connsiteY49" fmla="*/ 166912 h 953052"/>
              <a:gd name="connsiteX50" fmla="*/ 126206 w 819150"/>
              <a:gd name="connsiteY50" fmla="*/ 157387 h 953052"/>
              <a:gd name="connsiteX51" fmla="*/ 130969 w 819150"/>
              <a:gd name="connsiteY51" fmla="*/ 147862 h 953052"/>
              <a:gd name="connsiteX52" fmla="*/ 138113 w 819150"/>
              <a:gd name="connsiteY52" fmla="*/ 135956 h 953052"/>
              <a:gd name="connsiteX53" fmla="*/ 147638 w 819150"/>
              <a:gd name="connsiteY53" fmla="*/ 124049 h 953052"/>
              <a:gd name="connsiteX54" fmla="*/ 154781 w 819150"/>
              <a:gd name="connsiteY54" fmla="*/ 114524 h 953052"/>
              <a:gd name="connsiteX55" fmla="*/ 159544 w 819150"/>
              <a:gd name="connsiteY55" fmla="*/ 104999 h 953052"/>
              <a:gd name="connsiteX56" fmla="*/ 166688 w 819150"/>
              <a:gd name="connsiteY56" fmla="*/ 93093 h 953052"/>
              <a:gd name="connsiteX57" fmla="*/ 180975 w 819150"/>
              <a:gd name="connsiteY57" fmla="*/ 76424 h 953052"/>
              <a:gd name="connsiteX58" fmla="*/ 183356 w 819150"/>
              <a:gd name="connsiteY58" fmla="*/ 66899 h 953052"/>
              <a:gd name="connsiteX59" fmla="*/ 192881 w 819150"/>
              <a:gd name="connsiteY59" fmla="*/ 59756 h 953052"/>
              <a:gd name="connsiteX60" fmla="*/ 200025 w 819150"/>
              <a:gd name="connsiteY60" fmla="*/ 52612 h 953052"/>
              <a:gd name="connsiteX61" fmla="*/ 207169 w 819150"/>
              <a:gd name="connsiteY61" fmla="*/ 43087 h 953052"/>
              <a:gd name="connsiteX62" fmla="*/ 214313 w 819150"/>
              <a:gd name="connsiteY62" fmla="*/ 38324 h 953052"/>
              <a:gd name="connsiteX63" fmla="*/ 223838 w 819150"/>
              <a:gd name="connsiteY63" fmla="*/ 31181 h 953052"/>
              <a:gd name="connsiteX64" fmla="*/ 252413 w 819150"/>
              <a:gd name="connsiteY64" fmla="*/ 14512 h 953052"/>
              <a:gd name="connsiteX65" fmla="*/ 290513 w 819150"/>
              <a:gd name="connsiteY65" fmla="*/ 9749 h 953052"/>
              <a:gd name="connsiteX66" fmla="*/ 307181 w 819150"/>
              <a:gd name="connsiteY66" fmla="*/ 7368 h 953052"/>
              <a:gd name="connsiteX67" fmla="*/ 314325 w 819150"/>
              <a:gd name="connsiteY67" fmla="*/ 4987 h 953052"/>
              <a:gd name="connsiteX68" fmla="*/ 454819 w 819150"/>
              <a:gd name="connsiteY68" fmla="*/ 4987 h 953052"/>
              <a:gd name="connsiteX69" fmla="*/ 469106 w 819150"/>
              <a:gd name="connsiteY69" fmla="*/ 19274 h 953052"/>
              <a:gd name="connsiteX70" fmla="*/ 476250 w 819150"/>
              <a:gd name="connsiteY70" fmla="*/ 28799 h 953052"/>
              <a:gd name="connsiteX71" fmla="*/ 483394 w 819150"/>
              <a:gd name="connsiteY71" fmla="*/ 33562 h 953052"/>
              <a:gd name="connsiteX72" fmla="*/ 497681 w 819150"/>
              <a:gd name="connsiteY72" fmla="*/ 47849 h 953052"/>
              <a:gd name="connsiteX73" fmla="*/ 504825 w 819150"/>
              <a:gd name="connsiteY73" fmla="*/ 52612 h 953052"/>
              <a:gd name="connsiteX74" fmla="*/ 519113 w 819150"/>
              <a:gd name="connsiteY74" fmla="*/ 69281 h 953052"/>
              <a:gd name="connsiteX75" fmla="*/ 531019 w 819150"/>
              <a:gd name="connsiteY75" fmla="*/ 90712 h 953052"/>
              <a:gd name="connsiteX76" fmla="*/ 533400 w 819150"/>
              <a:gd name="connsiteY76" fmla="*/ 102618 h 953052"/>
              <a:gd name="connsiteX77" fmla="*/ 538163 w 819150"/>
              <a:gd name="connsiteY77" fmla="*/ 109762 h 953052"/>
              <a:gd name="connsiteX78" fmla="*/ 542925 w 819150"/>
              <a:gd name="connsiteY78" fmla="*/ 119287 h 953052"/>
              <a:gd name="connsiteX79" fmla="*/ 557213 w 819150"/>
              <a:gd name="connsiteY79" fmla="*/ 143099 h 953052"/>
              <a:gd name="connsiteX80" fmla="*/ 559594 w 819150"/>
              <a:gd name="connsiteY80" fmla="*/ 150243 h 953052"/>
              <a:gd name="connsiteX81" fmla="*/ 569119 w 819150"/>
              <a:gd name="connsiteY81" fmla="*/ 164531 h 953052"/>
              <a:gd name="connsiteX82" fmla="*/ 578644 w 819150"/>
              <a:gd name="connsiteY82" fmla="*/ 188343 h 953052"/>
              <a:gd name="connsiteX83" fmla="*/ 588169 w 819150"/>
              <a:gd name="connsiteY83" fmla="*/ 202631 h 953052"/>
              <a:gd name="connsiteX84" fmla="*/ 590550 w 819150"/>
              <a:gd name="connsiteY84" fmla="*/ 212156 h 953052"/>
              <a:gd name="connsiteX85" fmla="*/ 592931 w 819150"/>
              <a:gd name="connsiteY85" fmla="*/ 238349 h 953052"/>
              <a:gd name="connsiteX86" fmla="*/ 597694 w 819150"/>
              <a:gd name="connsiteY86" fmla="*/ 250256 h 953052"/>
              <a:gd name="connsiteX87" fmla="*/ 607219 w 819150"/>
              <a:gd name="connsiteY87" fmla="*/ 276449 h 953052"/>
              <a:gd name="connsiteX88" fmla="*/ 609600 w 819150"/>
              <a:gd name="connsiteY88" fmla="*/ 290737 h 953052"/>
              <a:gd name="connsiteX89" fmla="*/ 611981 w 819150"/>
              <a:gd name="connsiteY89" fmla="*/ 300262 h 953052"/>
              <a:gd name="connsiteX90" fmla="*/ 631031 w 819150"/>
              <a:gd name="connsiteY90" fmla="*/ 276449 h 953052"/>
              <a:gd name="connsiteX91" fmla="*/ 633413 w 819150"/>
              <a:gd name="connsiteY91" fmla="*/ 269306 h 953052"/>
              <a:gd name="connsiteX92" fmla="*/ 650081 w 819150"/>
              <a:gd name="connsiteY92" fmla="*/ 252637 h 953052"/>
              <a:gd name="connsiteX93" fmla="*/ 690563 w 819150"/>
              <a:gd name="connsiteY93" fmla="*/ 247874 h 953052"/>
              <a:gd name="connsiteX94" fmla="*/ 745331 w 819150"/>
              <a:gd name="connsiteY94" fmla="*/ 250256 h 953052"/>
              <a:gd name="connsiteX95" fmla="*/ 759619 w 819150"/>
              <a:gd name="connsiteY95" fmla="*/ 259781 h 953052"/>
              <a:gd name="connsiteX96" fmla="*/ 785813 w 819150"/>
              <a:gd name="connsiteY96" fmla="*/ 264543 h 953052"/>
              <a:gd name="connsiteX97" fmla="*/ 792956 w 819150"/>
              <a:gd name="connsiteY97" fmla="*/ 266924 h 953052"/>
              <a:gd name="connsiteX98" fmla="*/ 797719 w 819150"/>
              <a:gd name="connsiteY98" fmla="*/ 274068 h 953052"/>
              <a:gd name="connsiteX99" fmla="*/ 804863 w 819150"/>
              <a:gd name="connsiteY99" fmla="*/ 281212 h 953052"/>
              <a:gd name="connsiteX100" fmla="*/ 809625 w 819150"/>
              <a:gd name="connsiteY100" fmla="*/ 295499 h 953052"/>
              <a:gd name="connsiteX101" fmla="*/ 814388 w 819150"/>
              <a:gd name="connsiteY101" fmla="*/ 307406 h 953052"/>
              <a:gd name="connsiteX102" fmla="*/ 812006 w 819150"/>
              <a:gd name="connsiteY102" fmla="*/ 328837 h 953052"/>
              <a:gd name="connsiteX103" fmla="*/ 802481 w 819150"/>
              <a:gd name="connsiteY103" fmla="*/ 343124 h 953052"/>
              <a:gd name="connsiteX104" fmla="*/ 795338 w 819150"/>
              <a:gd name="connsiteY104" fmla="*/ 359793 h 953052"/>
              <a:gd name="connsiteX105" fmla="*/ 792956 w 819150"/>
              <a:gd name="connsiteY105" fmla="*/ 366937 h 953052"/>
              <a:gd name="connsiteX106" fmla="*/ 788194 w 819150"/>
              <a:gd name="connsiteY106" fmla="*/ 374081 h 953052"/>
              <a:gd name="connsiteX107" fmla="*/ 781050 w 819150"/>
              <a:gd name="connsiteY107" fmla="*/ 390749 h 953052"/>
              <a:gd name="connsiteX108" fmla="*/ 773906 w 819150"/>
              <a:gd name="connsiteY108" fmla="*/ 409799 h 953052"/>
              <a:gd name="connsiteX109" fmla="*/ 778669 w 819150"/>
              <a:gd name="connsiteY109" fmla="*/ 440756 h 953052"/>
              <a:gd name="connsiteX110" fmla="*/ 781050 w 819150"/>
              <a:gd name="connsiteY110" fmla="*/ 450281 h 953052"/>
              <a:gd name="connsiteX111" fmla="*/ 788194 w 819150"/>
              <a:gd name="connsiteY111" fmla="*/ 452662 h 953052"/>
              <a:gd name="connsiteX112" fmla="*/ 795338 w 819150"/>
              <a:gd name="connsiteY112" fmla="*/ 457424 h 953052"/>
              <a:gd name="connsiteX113" fmla="*/ 802481 w 819150"/>
              <a:gd name="connsiteY113" fmla="*/ 466949 h 953052"/>
              <a:gd name="connsiteX114" fmla="*/ 814388 w 819150"/>
              <a:gd name="connsiteY114" fmla="*/ 476474 h 953052"/>
              <a:gd name="connsiteX115" fmla="*/ 819150 w 819150"/>
              <a:gd name="connsiteY115" fmla="*/ 493143 h 953052"/>
              <a:gd name="connsiteX116" fmla="*/ 809625 w 819150"/>
              <a:gd name="connsiteY116" fmla="*/ 543149 h 953052"/>
              <a:gd name="connsiteX117" fmla="*/ 790575 w 819150"/>
              <a:gd name="connsiteY117" fmla="*/ 566962 h 953052"/>
              <a:gd name="connsiteX118" fmla="*/ 781050 w 819150"/>
              <a:gd name="connsiteY118" fmla="*/ 578868 h 953052"/>
              <a:gd name="connsiteX119" fmla="*/ 771525 w 819150"/>
              <a:gd name="connsiteY119" fmla="*/ 595537 h 953052"/>
              <a:gd name="connsiteX120" fmla="*/ 764381 w 819150"/>
              <a:gd name="connsiteY120" fmla="*/ 609824 h 953052"/>
              <a:gd name="connsiteX121" fmla="*/ 757238 w 819150"/>
              <a:gd name="connsiteY121" fmla="*/ 619349 h 953052"/>
              <a:gd name="connsiteX122" fmla="*/ 745331 w 819150"/>
              <a:gd name="connsiteY122" fmla="*/ 633637 h 953052"/>
              <a:gd name="connsiteX123" fmla="*/ 735806 w 819150"/>
              <a:gd name="connsiteY123" fmla="*/ 638399 h 953052"/>
              <a:gd name="connsiteX124" fmla="*/ 726281 w 819150"/>
              <a:gd name="connsiteY124" fmla="*/ 647924 h 953052"/>
              <a:gd name="connsiteX125" fmla="*/ 716756 w 819150"/>
              <a:gd name="connsiteY125" fmla="*/ 652687 h 953052"/>
              <a:gd name="connsiteX126" fmla="*/ 704850 w 819150"/>
              <a:gd name="connsiteY126" fmla="*/ 659831 h 953052"/>
              <a:gd name="connsiteX127" fmla="*/ 683419 w 819150"/>
              <a:gd name="connsiteY127" fmla="*/ 674118 h 953052"/>
              <a:gd name="connsiteX128" fmla="*/ 676275 w 819150"/>
              <a:gd name="connsiteY128" fmla="*/ 681262 h 953052"/>
              <a:gd name="connsiteX129" fmla="*/ 671513 w 819150"/>
              <a:gd name="connsiteY129" fmla="*/ 688406 h 953052"/>
              <a:gd name="connsiteX130" fmla="*/ 650081 w 819150"/>
              <a:gd name="connsiteY130" fmla="*/ 700312 h 953052"/>
              <a:gd name="connsiteX131" fmla="*/ 635794 w 819150"/>
              <a:gd name="connsiteY131" fmla="*/ 712218 h 953052"/>
              <a:gd name="connsiteX132" fmla="*/ 626269 w 819150"/>
              <a:gd name="connsiteY132" fmla="*/ 721743 h 953052"/>
              <a:gd name="connsiteX133" fmla="*/ 614363 w 819150"/>
              <a:gd name="connsiteY133" fmla="*/ 731268 h 953052"/>
              <a:gd name="connsiteX134" fmla="*/ 607219 w 819150"/>
              <a:gd name="connsiteY134" fmla="*/ 738412 h 953052"/>
              <a:gd name="connsiteX135" fmla="*/ 592931 w 819150"/>
              <a:gd name="connsiteY135" fmla="*/ 747937 h 953052"/>
              <a:gd name="connsiteX136" fmla="*/ 585788 w 819150"/>
              <a:gd name="connsiteY136" fmla="*/ 755081 h 953052"/>
              <a:gd name="connsiteX137" fmla="*/ 559594 w 819150"/>
              <a:gd name="connsiteY137" fmla="*/ 774131 h 953052"/>
              <a:gd name="connsiteX138" fmla="*/ 552450 w 819150"/>
              <a:gd name="connsiteY138" fmla="*/ 778893 h 953052"/>
              <a:gd name="connsiteX139" fmla="*/ 542925 w 819150"/>
              <a:gd name="connsiteY139" fmla="*/ 790799 h 953052"/>
              <a:gd name="connsiteX140" fmla="*/ 531019 w 819150"/>
              <a:gd name="connsiteY140" fmla="*/ 795562 h 953052"/>
              <a:gd name="connsiteX141" fmla="*/ 519113 w 819150"/>
              <a:gd name="connsiteY141" fmla="*/ 807468 h 953052"/>
              <a:gd name="connsiteX142" fmla="*/ 492919 w 819150"/>
              <a:gd name="connsiteY142" fmla="*/ 826518 h 953052"/>
              <a:gd name="connsiteX143" fmla="*/ 478631 w 819150"/>
              <a:gd name="connsiteY143" fmla="*/ 843187 h 953052"/>
              <a:gd name="connsiteX144" fmla="*/ 469106 w 819150"/>
              <a:gd name="connsiteY144" fmla="*/ 847949 h 953052"/>
              <a:gd name="connsiteX145" fmla="*/ 452438 w 819150"/>
              <a:gd name="connsiteY145" fmla="*/ 857474 h 953052"/>
              <a:gd name="connsiteX146" fmla="*/ 447675 w 819150"/>
              <a:gd name="connsiteY146" fmla="*/ 864618 h 953052"/>
              <a:gd name="connsiteX147" fmla="*/ 440531 w 819150"/>
              <a:gd name="connsiteY147" fmla="*/ 869381 h 953052"/>
              <a:gd name="connsiteX148" fmla="*/ 423863 w 819150"/>
              <a:gd name="connsiteY148" fmla="*/ 878906 h 953052"/>
              <a:gd name="connsiteX149" fmla="*/ 414338 w 819150"/>
              <a:gd name="connsiteY149" fmla="*/ 888431 h 953052"/>
              <a:gd name="connsiteX150" fmla="*/ 402431 w 819150"/>
              <a:gd name="connsiteY150" fmla="*/ 893193 h 953052"/>
              <a:gd name="connsiteX151" fmla="*/ 395288 w 819150"/>
              <a:gd name="connsiteY151" fmla="*/ 897956 h 953052"/>
              <a:gd name="connsiteX152" fmla="*/ 373856 w 819150"/>
              <a:gd name="connsiteY152" fmla="*/ 907481 h 953052"/>
              <a:gd name="connsiteX153" fmla="*/ 350044 w 819150"/>
              <a:gd name="connsiteY153" fmla="*/ 919387 h 953052"/>
              <a:gd name="connsiteX154" fmla="*/ 328613 w 819150"/>
              <a:gd name="connsiteY154" fmla="*/ 928912 h 953052"/>
              <a:gd name="connsiteX155" fmla="*/ 307181 w 819150"/>
              <a:gd name="connsiteY155" fmla="*/ 943199 h 953052"/>
              <a:gd name="connsiteX156" fmla="*/ 292894 w 819150"/>
              <a:gd name="connsiteY156" fmla="*/ 950343 h 953052"/>
              <a:gd name="connsiteX157" fmla="*/ 285750 w 819150"/>
              <a:gd name="connsiteY157" fmla="*/ 952724 h 953052"/>
              <a:gd name="connsiteX158" fmla="*/ 178594 w 819150"/>
              <a:gd name="connsiteY158" fmla="*/ 952724 h 95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819150" h="953052">
                <a:moveTo>
                  <a:pt x="178594" y="952724"/>
                </a:moveTo>
                <a:lnTo>
                  <a:pt x="178594" y="952724"/>
                </a:lnTo>
                <a:cubicBezTo>
                  <a:pt x="157163" y="951930"/>
                  <a:pt x="135709" y="951602"/>
                  <a:pt x="114300" y="950343"/>
                </a:cubicBezTo>
                <a:cubicBezTo>
                  <a:pt x="108697" y="950013"/>
                  <a:pt x="103007" y="949575"/>
                  <a:pt x="97631" y="947962"/>
                </a:cubicBezTo>
                <a:cubicBezTo>
                  <a:pt x="94890" y="947140"/>
                  <a:pt x="93168" y="944204"/>
                  <a:pt x="90488" y="943199"/>
                </a:cubicBezTo>
                <a:cubicBezTo>
                  <a:pt x="86698" y="941778"/>
                  <a:pt x="82532" y="941696"/>
                  <a:pt x="78581" y="940818"/>
                </a:cubicBezTo>
                <a:cubicBezTo>
                  <a:pt x="75386" y="940108"/>
                  <a:pt x="72231" y="939231"/>
                  <a:pt x="69056" y="938437"/>
                </a:cubicBezTo>
                <a:cubicBezTo>
                  <a:pt x="65881" y="936849"/>
                  <a:pt x="62041" y="936184"/>
                  <a:pt x="59531" y="933674"/>
                </a:cubicBezTo>
                <a:cubicBezTo>
                  <a:pt x="55297" y="929440"/>
                  <a:pt x="48063" y="916440"/>
                  <a:pt x="45244" y="909862"/>
                </a:cubicBezTo>
                <a:cubicBezTo>
                  <a:pt x="44255" y="907555"/>
                  <a:pt x="43902" y="905003"/>
                  <a:pt x="42863" y="902718"/>
                </a:cubicBezTo>
                <a:cubicBezTo>
                  <a:pt x="39925" y="896255"/>
                  <a:pt x="36513" y="890018"/>
                  <a:pt x="33338" y="883668"/>
                </a:cubicBezTo>
                <a:lnTo>
                  <a:pt x="28575" y="874143"/>
                </a:lnTo>
                <a:cubicBezTo>
                  <a:pt x="26988" y="870968"/>
                  <a:pt x="25782" y="867571"/>
                  <a:pt x="23813" y="864618"/>
                </a:cubicBezTo>
                <a:lnTo>
                  <a:pt x="19050" y="857474"/>
                </a:lnTo>
                <a:cubicBezTo>
                  <a:pt x="18256" y="850330"/>
                  <a:pt x="17685" y="843158"/>
                  <a:pt x="16669" y="836043"/>
                </a:cubicBezTo>
                <a:cubicBezTo>
                  <a:pt x="16097" y="832036"/>
                  <a:pt x="14678" y="828165"/>
                  <a:pt x="14288" y="824137"/>
                </a:cubicBezTo>
                <a:cubicBezTo>
                  <a:pt x="12294" y="803535"/>
                  <a:pt x="12092" y="782763"/>
                  <a:pt x="9525" y="762224"/>
                </a:cubicBezTo>
                <a:cubicBezTo>
                  <a:pt x="9524" y="762212"/>
                  <a:pt x="3573" y="744370"/>
                  <a:pt x="2381" y="740793"/>
                </a:cubicBezTo>
                <a:lnTo>
                  <a:pt x="0" y="733649"/>
                </a:lnTo>
                <a:cubicBezTo>
                  <a:pt x="794" y="725712"/>
                  <a:pt x="1327" y="717744"/>
                  <a:pt x="2381" y="709837"/>
                </a:cubicBezTo>
                <a:cubicBezTo>
                  <a:pt x="2916" y="705825"/>
                  <a:pt x="2953" y="701551"/>
                  <a:pt x="4763" y="697931"/>
                </a:cubicBezTo>
                <a:cubicBezTo>
                  <a:pt x="6269" y="694919"/>
                  <a:pt x="9839" y="693445"/>
                  <a:pt x="11906" y="690787"/>
                </a:cubicBezTo>
                <a:cubicBezTo>
                  <a:pt x="14630" y="687284"/>
                  <a:pt x="24238" y="671310"/>
                  <a:pt x="28575" y="666974"/>
                </a:cubicBezTo>
                <a:cubicBezTo>
                  <a:pt x="31381" y="664168"/>
                  <a:pt x="34925" y="662212"/>
                  <a:pt x="38100" y="659831"/>
                </a:cubicBezTo>
                <a:cubicBezTo>
                  <a:pt x="43194" y="644546"/>
                  <a:pt x="36167" y="661112"/>
                  <a:pt x="50006" y="645543"/>
                </a:cubicBezTo>
                <a:cubicBezTo>
                  <a:pt x="53809" y="641265"/>
                  <a:pt x="54412" y="633816"/>
                  <a:pt x="59531" y="631256"/>
                </a:cubicBezTo>
                <a:cubicBezTo>
                  <a:pt x="62706" y="629668"/>
                  <a:pt x="66012" y="628319"/>
                  <a:pt x="69056" y="626493"/>
                </a:cubicBezTo>
                <a:cubicBezTo>
                  <a:pt x="73964" y="623548"/>
                  <a:pt x="77914" y="618778"/>
                  <a:pt x="83344" y="616968"/>
                </a:cubicBezTo>
                <a:cubicBezTo>
                  <a:pt x="85725" y="616174"/>
                  <a:pt x="88243" y="615710"/>
                  <a:pt x="90488" y="614587"/>
                </a:cubicBezTo>
                <a:cubicBezTo>
                  <a:pt x="94628" y="612517"/>
                  <a:pt x="98254" y="609513"/>
                  <a:pt x="102394" y="607443"/>
                </a:cubicBezTo>
                <a:cubicBezTo>
                  <a:pt x="140867" y="588206"/>
                  <a:pt x="97535" y="617981"/>
                  <a:pt x="166688" y="576487"/>
                </a:cubicBezTo>
                <a:cubicBezTo>
                  <a:pt x="170657" y="574106"/>
                  <a:pt x="174941" y="572185"/>
                  <a:pt x="178594" y="569343"/>
                </a:cubicBezTo>
                <a:cubicBezTo>
                  <a:pt x="182138" y="566586"/>
                  <a:pt x="184944" y="562993"/>
                  <a:pt x="188119" y="559818"/>
                </a:cubicBezTo>
                <a:cubicBezTo>
                  <a:pt x="189706" y="555056"/>
                  <a:pt x="191165" y="550249"/>
                  <a:pt x="192881" y="545531"/>
                </a:cubicBezTo>
                <a:cubicBezTo>
                  <a:pt x="204275" y="514198"/>
                  <a:pt x="192946" y="547717"/>
                  <a:pt x="200025" y="526481"/>
                </a:cubicBezTo>
                <a:cubicBezTo>
                  <a:pt x="199231" y="512987"/>
                  <a:pt x="199255" y="499420"/>
                  <a:pt x="197644" y="485999"/>
                </a:cubicBezTo>
                <a:cubicBezTo>
                  <a:pt x="196864" y="479500"/>
                  <a:pt x="197992" y="471038"/>
                  <a:pt x="192881" y="466949"/>
                </a:cubicBezTo>
                <a:cubicBezTo>
                  <a:pt x="180535" y="457072"/>
                  <a:pt x="178183" y="455909"/>
                  <a:pt x="166688" y="443137"/>
                </a:cubicBezTo>
                <a:cubicBezTo>
                  <a:pt x="162891" y="438918"/>
                  <a:pt x="158094" y="431437"/>
                  <a:pt x="154781" y="426468"/>
                </a:cubicBezTo>
                <a:cubicBezTo>
                  <a:pt x="153987" y="423293"/>
                  <a:pt x="153435" y="420048"/>
                  <a:pt x="152400" y="416943"/>
                </a:cubicBezTo>
                <a:cubicBezTo>
                  <a:pt x="151048" y="412888"/>
                  <a:pt x="148866" y="409131"/>
                  <a:pt x="147638" y="405037"/>
                </a:cubicBezTo>
                <a:cubicBezTo>
                  <a:pt x="146475" y="401160"/>
                  <a:pt x="146238" y="397057"/>
                  <a:pt x="145256" y="393131"/>
                </a:cubicBezTo>
                <a:cubicBezTo>
                  <a:pt x="144647" y="390696"/>
                  <a:pt x="143669" y="388368"/>
                  <a:pt x="142875" y="385987"/>
                </a:cubicBezTo>
                <a:cubicBezTo>
                  <a:pt x="142081" y="378049"/>
                  <a:pt x="141964" y="370015"/>
                  <a:pt x="140494" y="362174"/>
                </a:cubicBezTo>
                <a:cubicBezTo>
                  <a:pt x="139569" y="357240"/>
                  <a:pt x="135731" y="347887"/>
                  <a:pt x="135731" y="347887"/>
                </a:cubicBezTo>
                <a:cubicBezTo>
                  <a:pt x="133932" y="322692"/>
                  <a:pt x="134431" y="318656"/>
                  <a:pt x="130969" y="297881"/>
                </a:cubicBezTo>
                <a:cubicBezTo>
                  <a:pt x="130288" y="293797"/>
                  <a:pt x="128509" y="283436"/>
                  <a:pt x="126206" y="278831"/>
                </a:cubicBezTo>
                <a:cubicBezTo>
                  <a:pt x="124926" y="276271"/>
                  <a:pt x="123031" y="274068"/>
                  <a:pt x="121444" y="271687"/>
                </a:cubicBezTo>
                <a:cubicBezTo>
                  <a:pt x="120650" y="267718"/>
                  <a:pt x="118971" y="263827"/>
                  <a:pt x="119063" y="259781"/>
                </a:cubicBezTo>
                <a:cubicBezTo>
                  <a:pt x="119767" y="228792"/>
                  <a:pt x="121668" y="197834"/>
                  <a:pt x="123825" y="166912"/>
                </a:cubicBezTo>
                <a:cubicBezTo>
                  <a:pt x="124053" y="163647"/>
                  <a:pt x="125057" y="160451"/>
                  <a:pt x="126206" y="157387"/>
                </a:cubicBezTo>
                <a:cubicBezTo>
                  <a:pt x="127452" y="154063"/>
                  <a:pt x="129245" y="150965"/>
                  <a:pt x="130969" y="147862"/>
                </a:cubicBezTo>
                <a:cubicBezTo>
                  <a:pt x="133217" y="143816"/>
                  <a:pt x="136043" y="140096"/>
                  <a:pt x="138113" y="135956"/>
                </a:cubicBezTo>
                <a:cubicBezTo>
                  <a:pt x="143865" y="124453"/>
                  <a:pt x="135594" y="132079"/>
                  <a:pt x="147638" y="124049"/>
                </a:cubicBezTo>
                <a:cubicBezTo>
                  <a:pt x="150019" y="120874"/>
                  <a:pt x="152678" y="117889"/>
                  <a:pt x="154781" y="114524"/>
                </a:cubicBezTo>
                <a:cubicBezTo>
                  <a:pt x="156662" y="111514"/>
                  <a:pt x="157820" y="108102"/>
                  <a:pt x="159544" y="104999"/>
                </a:cubicBezTo>
                <a:cubicBezTo>
                  <a:pt x="161792" y="100953"/>
                  <a:pt x="164121" y="96944"/>
                  <a:pt x="166688" y="93093"/>
                </a:cubicBezTo>
                <a:cubicBezTo>
                  <a:pt x="172799" y="83926"/>
                  <a:pt x="173615" y="83784"/>
                  <a:pt x="180975" y="76424"/>
                </a:cubicBezTo>
                <a:cubicBezTo>
                  <a:pt x="181769" y="73249"/>
                  <a:pt x="181454" y="69562"/>
                  <a:pt x="183356" y="66899"/>
                </a:cubicBezTo>
                <a:cubicBezTo>
                  <a:pt x="185663" y="63670"/>
                  <a:pt x="189868" y="62339"/>
                  <a:pt x="192881" y="59756"/>
                </a:cubicBezTo>
                <a:cubicBezTo>
                  <a:pt x="195438" y="57564"/>
                  <a:pt x="197833" y="55169"/>
                  <a:pt x="200025" y="52612"/>
                </a:cubicBezTo>
                <a:cubicBezTo>
                  <a:pt x="202608" y="49599"/>
                  <a:pt x="204363" y="45893"/>
                  <a:pt x="207169" y="43087"/>
                </a:cubicBezTo>
                <a:cubicBezTo>
                  <a:pt x="209193" y="41063"/>
                  <a:pt x="211984" y="39988"/>
                  <a:pt x="214313" y="38324"/>
                </a:cubicBezTo>
                <a:cubicBezTo>
                  <a:pt x="217542" y="36017"/>
                  <a:pt x="220575" y="33440"/>
                  <a:pt x="223838" y="31181"/>
                </a:cubicBezTo>
                <a:cubicBezTo>
                  <a:pt x="229067" y="27561"/>
                  <a:pt x="242471" y="16082"/>
                  <a:pt x="252413" y="14512"/>
                </a:cubicBezTo>
                <a:cubicBezTo>
                  <a:pt x="265055" y="12516"/>
                  <a:pt x="277843" y="11559"/>
                  <a:pt x="290513" y="9749"/>
                </a:cubicBezTo>
                <a:lnTo>
                  <a:pt x="307181" y="7368"/>
                </a:lnTo>
                <a:cubicBezTo>
                  <a:pt x="309562" y="6574"/>
                  <a:pt x="311890" y="5596"/>
                  <a:pt x="314325" y="4987"/>
                </a:cubicBezTo>
                <a:cubicBezTo>
                  <a:pt x="358225" y="-5987"/>
                  <a:pt x="428573" y="4501"/>
                  <a:pt x="454819" y="4987"/>
                </a:cubicBezTo>
                <a:cubicBezTo>
                  <a:pt x="459581" y="9749"/>
                  <a:pt x="465065" y="13886"/>
                  <a:pt x="469106" y="19274"/>
                </a:cubicBezTo>
                <a:cubicBezTo>
                  <a:pt x="471487" y="22449"/>
                  <a:pt x="473444" y="25993"/>
                  <a:pt x="476250" y="28799"/>
                </a:cubicBezTo>
                <a:cubicBezTo>
                  <a:pt x="478274" y="30823"/>
                  <a:pt x="481255" y="31661"/>
                  <a:pt x="483394" y="33562"/>
                </a:cubicBezTo>
                <a:cubicBezTo>
                  <a:pt x="488428" y="38036"/>
                  <a:pt x="492077" y="44113"/>
                  <a:pt x="497681" y="47849"/>
                </a:cubicBezTo>
                <a:cubicBezTo>
                  <a:pt x="500062" y="49437"/>
                  <a:pt x="502626" y="50780"/>
                  <a:pt x="504825" y="52612"/>
                </a:cubicBezTo>
                <a:cubicBezTo>
                  <a:pt x="511459" y="58140"/>
                  <a:pt x="513857" y="62273"/>
                  <a:pt x="519113" y="69281"/>
                </a:cubicBezTo>
                <a:cubicBezTo>
                  <a:pt x="524940" y="86763"/>
                  <a:pt x="520325" y="80018"/>
                  <a:pt x="531019" y="90712"/>
                </a:cubicBezTo>
                <a:cubicBezTo>
                  <a:pt x="531813" y="94681"/>
                  <a:pt x="531979" y="98828"/>
                  <a:pt x="533400" y="102618"/>
                </a:cubicBezTo>
                <a:cubicBezTo>
                  <a:pt x="534405" y="105298"/>
                  <a:pt x="536743" y="107277"/>
                  <a:pt x="538163" y="109762"/>
                </a:cubicBezTo>
                <a:cubicBezTo>
                  <a:pt x="539924" y="112844"/>
                  <a:pt x="540956" y="116333"/>
                  <a:pt x="542925" y="119287"/>
                </a:cubicBezTo>
                <a:cubicBezTo>
                  <a:pt x="556603" y="139805"/>
                  <a:pt x="549315" y="122039"/>
                  <a:pt x="557213" y="143099"/>
                </a:cubicBezTo>
                <a:cubicBezTo>
                  <a:pt x="558094" y="145449"/>
                  <a:pt x="558375" y="148049"/>
                  <a:pt x="559594" y="150243"/>
                </a:cubicBezTo>
                <a:cubicBezTo>
                  <a:pt x="562374" y="155247"/>
                  <a:pt x="569119" y="164531"/>
                  <a:pt x="569119" y="164531"/>
                </a:cubicBezTo>
                <a:cubicBezTo>
                  <a:pt x="572528" y="174758"/>
                  <a:pt x="573387" y="179581"/>
                  <a:pt x="578644" y="188343"/>
                </a:cubicBezTo>
                <a:cubicBezTo>
                  <a:pt x="581589" y="193251"/>
                  <a:pt x="588169" y="202631"/>
                  <a:pt x="588169" y="202631"/>
                </a:cubicBezTo>
                <a:cubicBezTo>
                  <a:pt x="588963" y="205806"/>
                  <a:pt x="590118" y="208912"/>
                  <a:pt x="590550" y="212156"/>
                </a:cubicBezTo>
                <a:cubicBezTo>
                  <a:pt x="591709" y="220846"/>
                  <a:pt x="591315" y="229732"/>
                  <a:pt x="592931" y="238349"/>
                </a:cubicBezTo>
                <a:cubicBezTo>
                  <a:pt x="593719" y="242551"/>
                  <a:pt x="596437" y="246170"/>
                  <a:pt x="597694" y="250256"/>
                </a:cubicBezTo>
                <a:cubicBezTo>
                  <a:pt x="605489" y="275590"/>
                  <a:pt x="597802" y="262327"/>
                  <a:pt x="607219" y="276449"/>
                </a:cubicBezTo>
                <a:cubicBezTo>
                  <a:pt x="608013" y="281212"/>
                  <a:pt x="608653" y="286002"/>
                  <a:pt x="609600" y="290737"/>
                </a:cubicBezTo>
                <a:cubicBezTo>
                  <a:pt x="610242" y="293946"/>
                  <a:pt x="608876" y="301297"/>
                  <a:pt x="611981" y="300262"/>
                </a:cubicBezTo>
                <a:cubicBezTo>
                  <a:pt x="613910" y="299619"/>
                  <a:pt x="628182" y="280248"/>
                  <a:pt x="631031" y="276449"/>
                </a:cubicBezTo>
                <a:cubicBezTo>
                  <a:pt x="631825" y="274068"/>
                  <a:pt x="632168" y="271485"/>
                  <a:pt x="633413" y="269306"/>
                </a:cubicBezTo>
                <a:cubicBezTo>
                  <a:pt x="636402" y="264076"/>
                  <a:pt x="643917" y="254692"/>
                  <a:pt x="650081" y="252637"/>
                </a:cubicBezTo>
                <a:cubicBezTo>
                  <a:pt x="651712" y="252093"/>
                  <a:pt x="690347" y="247898"/>
                  <a:pt x="690563" y="247874"/>
                </a:cubicBezTo>
                <a:cubicBezTo>
                  <a:pt x="708819" y="248668"/>
                  <a:pt x="727323" y="247151"/>
                  <a:pt x="745331" y="250256"/>
                </a:cubicBezTo>
                <a:cubicBezTo>
                  <a:pt x="750972" y="251229"/>
                  <a:pt x="753973" y="258840"/>
                  <a:pt x="759619" y="259781"/>
                </a:cubicBezTo>
                <a:cubicBezTo>
                  <a:pt x="765985" y="260842"/>
                  <a:pt x="779160" y="262880"/>
                  <a:pt x="785813" y="264543"/>
                </a:cubicBezTo>
                <a:cubicBezTo>
                  <a:pt x="788248" y="265152"/>
                  <a:pt x="790575" y="266130"/>
                  <a:pt x="792956" y="266924"/>
                </a:cubicBezTo>
                <a:cubicBezTo>
                  <a:pt x="794544" y="269305"/>
                  <a:pt x="795887" y="271869"/>
                  <a:pt x="797719" y="274068"/>
                </a:cubicBezTo>
                <a:cubicBezTo>
                  <a:pt x="799875" y="276655"/>
                  <a:pt x="803228" y="278268"/>
                  <a:pt x="804863" y="281212"/>
                </a:cubicBezTo>
                <a:cubicBezTo>
                  <a:pt x="807301" y="285600"/>
                  <a:pt x="807761" y="290838"/>
                  <a:pt x="809625" y="295499"/>
                </a:cubicBezTo>
                <a:lnTo>
                  <a:pt x="814388" y="307406"/>
                </a:lnTo>
                <a:cubicBezTo>
                  <a:pt x="813594" y="314550"/>
                  <a:pt x="814279" y="322018"/>
                  <a:pt x="812006" y="328837"/>
                </a:cubicBezTo>
                <a:cubicBezTo>
                  <a:pt x="810196" y="334267"/>
                  <a:pt x="802481" y="343124"/>
                  <a:pt x="802481" y="343124"/>
                </a:cubicBezTo>
                <a:cubicBezTo>
                  <a:pt x="796900" y="359869"/>
                  <a:pt x="804160" y="339208"/>
                  <a:pt x="795338" y="359793"/>
                </a:cubicBezTo>
                <a:cubicBezTo>
                  <a:pt x="794349" y="362100"/>
                  <a:pt x="794079" y="364692"/>
                  <a:pt x="792956" y="366937"/>
                </a:cubicBezTo>
                <a:cubicBezTo>
                  <a:pt x="791676" y="369497"/>
                  <a:pt x="789614" y="371596"/>
                  <a:pt x="788194" y="374081"/>
                </a:cubicBezTo>
                <a:cubicBezTo>
                  <a:pt x="779167" y="389879"/>
                  <a:pt x="786775" y="377391"/>
                  <a:pt x="781050" y="390749"/>
                </a:cubicBezTo>
                <a:cubicBezTo>
                  <a:pt x="773579" y="408183"/>
                  <a:pt x="778298" y="392237"/>
                  <a:pt x="773906" y="409799"/>
                </a:cubicBezTo>
                <a:cubicBezTo>
                  <a:pt x="775494" y="420118"/>
                  <a:pt x="776855" y="430474"/>
                  <a:pt x="778669" y="440756"/>
                </a:cubicBezTo>
                <a:cubicBezTo>
                  <a:pt x="779238" y="443979"/>
                  <a:pt x="779006" y="447725"/>
                  <a:pt x="781050" y="450281"/>
                </a:cubicBezTo>
                <a:cubicBezTo>
                  <a:pt x="782618" y="452241"/>
                  <a:pt x="785949" y="451540"/>
                  <a:pt x="788194" y="452662"/>
                </a:cubicBezTo>
                <a:cubicBezTo>
                  <a:pt x="790754" y="453942"/>
                  <a:pt x="792957" y="455837"/>
                  <a:pt x="795338" y="457424"/>
                </a:cubicBezTo>
                <a:cubicBezTo>
                  <a:pt x="797719" y="460599"/>
                  <a:pt x="799675" y="464143"/>
                  <a:pt x="802481" y="466949"/>
                </a:cubicBezTo>
                <a:cubicBezTo>
                  <a:pt x="806075" y="470543"/>
                  <a:pt x="811080" y="472615"/>
                  <a:pt x="814388" y="476474"/>
                </a:cubicBezTo>
                <a:cubicBezTo>
                  <a:pt x="815593" y="477880"/>
                  <a:pt x="819042" y="492712"/>
                  <a:pt x="819150" y="493143"/>
                </a:cubicBezTo>
                <a:cubicBezTo>
                  <a:pt x="818244" y="504016"/>
                  <a:pt x="818137" y="532509"/>
                  <a:pt x="809625" y="543149"/>
                </a:cubicBezTo>
                <a:lnTo>
                  <a:pt x="790575" y="566962"/>
                </a:lnTo>
                <a:cubicBezTo>
                  <a:pt x="787400" y="570931"/>
                  <a:pt x="783572" y="574455"/>
                  <a:pt x="781050" y="578868"/>
                </a:cubicBezTo>
                <a:cubicBezTo>
                  <a:pt x="777875" y="584424"/>
                  <a:pt x="774559" y="589902"/>
                  <a:pt x="771525" y="595537"/>
                </a:cubicBezTo>
                <a:cubicBezTo>
                  <a:pt x="769001" y="600225"/>
                  <a:pt x="767120" y="605258"/>
                  <a:pt x="764381" y="609824"/>
                </a:cubicBezTo>
                <a:cubicBezTo>
                  <a:pt x="762339" y="613227"/>
                  <a:pt x="759545" y="616120"/>
                  <a:pt x="757238" y="619349"/>
                </a:cubicBezTo>
                <a:cubicBezTo>
                  <a:pt x="752888" y="625440"/>
                  <a:pt x="751815" y="629006"/>
                  <a:pt x="745331" y="633637"/>
                </a:cubicBezTo>
                <a:cubicBezTo>
                  <a:pt x="742442" y="635700"/>
                  <a:pt x="738981" y="636812"/>
                  <a:pt x="735806" y="638399"/>
                </a:cubicBezTo>
                <a:cubicBezTo>
                  <a:pt x="732631" y="641574"/>
                  <a:pt x="729873" y="645230"/>
                  <a:pt x="726281" y="647924"/>
                </a:cubicBezTo>
                <a:cubicBezTo>
                  <a:pt x="723441" y="650054"/>
                  <a:pt x="719859" y="650963"/>
                  <a:pt x="716756" y="652687"/>
                </a:cubicBezTo>
                <a:cubicBezTo>
                  <a:pt x="712710" y="654935"/>
                  <a:pt x="708642" y="657177"/>
                  <a:pt x="704850" y="659831"/>
                </a:cubicBezTo>
                <a:cubicBezTo>
                  <a:pt x="682837" y="675241"/>
                  <a:pt x="702613" y="664522"/>
                  <a:pt x="683419" y="674118"/>
                </a:cubicBezTo>
                <a:cubicBezTo>
                  <a:pt x="681038" y="676499"/>
                  <a:pt x="678431" y="678675"/>
                  <a:pt x="676275" y="681262"/>
                </a:cubicBezTo>
                <a:cubicBezTo>
                  <a:pt x="674443" y="683461"/>
                  <a:pt x="673667" y="686521"/>
                  <a:pt x="671513" y="688406"/>
                </a:cubicBezTo>
                <a:cubicBezTo>
                  <a:pt x="661436" y="697224"/>
                  <a:pt x="659893" y="697042"/>
                  <a:pt x="650081" y="700312"/>
                </a:cubicBezTo>
                <a:cubicBezTo>
                  <a:pt x="645319" y="704281"/>
                  <a:pt x="640402" y="708071"/>
                  <a:pt x="635794" y="712218"/>
                </a:cubicBezTo>
                <a:cubicBezTo>
                  <a:pt x="632457" y="715222"/>
                  <a:pt x="629625" y="718760"/>
                  <a:pt x="626269" y="721743"/>
                </a:cubicBezTo>
                <a:cubicBezTo>
                  <a:pt x="622470" y="725120"/>
                  <a:pt x="618188" y="727921"/>
                  <a:pt x="614363" y="731268"/>
                </a:cubicBezTo>
                <a:cubicBezTo>
                  <a:pt x="611829" y="733486"/>
                  <a:pt x="609877" y="736344"/>
                  <a:pt x="607219" y="738412"/>
                </a:cubicBezTo>
                <a:cubicBezTo>
                  <a:pt x="602701" y="741926"/>
                  <a:pt x="596978" y="743889"/>
                  <a:pt x="592931" y="747937"/>
                </a:cubicBezTo>
                <a:cubicBezTo>
                  <a:pt x="590550" y="750318"/>
                  <a:pt x="588322" y="752863"/>
                  <a:pt x="585788" y="755081"/>
                </a:cubicBezTo>
                <a:cubicBezTo>
                  <a:pt x="575314" y="764246"/>
                  <a:pt x="571463" y="766219"/>
                  <a:pt x="559594" y="774131"/>
                </a:cubicBezTo>
                <a:cubicBezTo>
                  <a:pt x="557213" y="775718"/>
                  <a:pt x="554238" y="776658"/>
                  <a:pt x="552450" y="778893"/>
                </a:cubicBezTo>
                <a:cubicBezTo>
                  <a:pt x="549275" y="782862"/>
                  <a:pt x="546937" y="787679"/>
                  <a:pt x="542925" y="790799"/>
                </a:cubicBezTo>
                <a:cubicBezTo>
                  <a:pt x="539551" y="793423"/>
                  <a:pt x="534988" y="793974"/>
                  <a:pt x="531019" y="795562"/>
                </a:cubicBezTo>
                <a:cubicBezTo>
                  <a:pt x="527050" y="799531"/>
                  <a:pt x="523398" y="803843"/>
                  <a:pt x="519113" y="807468"/>
                </a:cubicBezTo>
                <a:cubicBezTo>
                  <a:pt x="509197" y="815858"/>
                  <a:pt x="502549" y="820099"/>
                  <a:pt x="492919" y="826518"/>
                </a:cubicBezTo>
                <a:cubicBezTo>
                  <a:pt x="489167" y="831520"/>
                  <a:pt x="483988" y="839360"/>
                  <a:pt x="478631" y="843187"/>
                </a:cubicBezTo>
                <a:cubicBezTo>
                  <a:pt x="475742" y="845250"/>
                  <a:pt x="472116" y="846068"/>
                  <a:pt x="469106" y="847949"/>
                </a:cubicBezTo>
                <a:cubicBezTo>
                  <a:pt x="452629" y="858247"/>
                  <a:pt x="466473" y="852796"/>
                  <a:pt x="452438" y="857474"/>
                </a:cubicBezTo>
                <a:cubicBezTo>
                  <a:pt x="450850" y="859855"/>
                  <a:pt x="449699" y="862594"/>
                  <a:pt x="447675" y="864618"/>
                </a:cubicBezTo>
                <a:cubicBezTo>
                  <a:pt x="445651" y="866642"/>
                  <a:pt x="443016" y="867961"/>
                  <a:pt x="440531" y="869381"/>
                </a:cubicBezTo>
                <a:cubicBezTo>
                  <a:pt x="433767" y="873246"/>
                  <a:pt x="429669" y="873929"/>
                  <a:pt x="423863" y="878906"/>
                </a:cubicBezTo>
                <a:cubicBezTo>
                  <a:pt x="420454" y="881828"/>
                  <a:pt x="418074" y="885940"/>
                  <a:pt x="414338" y="888431"/>
                </a:cubicBezTo>
                <a:cubicBezTo>
                  <a:pt x="410781" y="890802"/>
                  <a:pt x="406254" y="891281"/>
                  <a:pt x="402431" y="893193"/>
                </a:cubicBezTo>
                <a:cubicBezTo>
                  <a:pt x="399871" y="894473"/>
                  <a:pt x="397848" y="896676"/>
                  <a:pt x="395288" y="897956"/>
                </a:cubicBezTo>
                <a:cubicBezTo>
                  <a:pt x="380942" y="905129"/>
                  <a:pt x="386492" y="899899"/>
                  <a:pt x="373856" y="907481"/>
                </a:cubicBezTo>
                <a:cubicBezTo>
                  <a:pt x="353607" y="919631"/>
                  <a:pt x="366974" y="915155"/>
                  <a:pt x="350044" y="919387"/>
                </a:cubicBezTo>
                <a:cubicBezTo>
                  <a:pt x="333182" y="930627"/>
                  <a:pt x="355334" y="916765"/>
                  <a:pt x="328613" y="928912"/>
                </a:cubicBezTo>
                <a:cubicBezTo>
                  <a:pt x="312706" y="936143"/>
                  <a:pt x="320921" y="934955"/>
                  <a:pt x="307181" y="943199"/>
                </a:cubicBezTo>
                <a:cubicBezTo>
                  <a:pt x="302615" y="945938"/>
                  <a:pt x="297760" y="948180"/>
                  <a:pt x="292894" y="950343"/>
                </a:cubicBezTo>
                <a:cubicBezTo>
                  <a:pt x="290600" y="951362"/>
                  <a:pt x="288259" y="952666"/>
                  <a:pt x="285750" y="952724"/>
                </a:cubicBezTo>
                <a:cubicBezTo>
                  <a:pt x="254009" y="953462"/>
                  <a:pt x="196453" y="952724"/>
                  <a:pt x="178594" y="952724"/>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Image result for deforestati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218442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2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5E-6 -4.44444E-6 L -0.08802 -4.44444E-6 " pathEditMode="relative" rAng="0" ptsTypes="AA">
                                      <p:cBhvr>
                                        <p:cTn id="41" dur="2000" fill="hold"/>
                                        <p:tgtEl>
                                          <p:spTgt spid="19"/>
                                        </p:tgtEl>
                                        <p:attrNameLst>
                                          <p:attrName>ppt_x</p:attrName>
                                          <p:attrName>ppt_y</p:attrName>
                                        </p:attrNameLst>
                                      </p:cBhvr>
                                      <p:rCtr x="-4410" y="0"/>
                                    </p:animMotion>
                                  </p:childTnLst>
                                </p:cTn>
                              </p:par>
                              <p:par>
                                <p:cTn id="42" presetID="1"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0" presetClass="entr" presetSubtype="0" fill="hold" grpId="0" nodeType="withEffect">
                                  <p:stCondLst>
                                    <p:cond delay="1000"/>
                                  </p:stCondLst>
                                  <p:childTnLst>
                                    <p:set>
                                      <p:cBhvr>
                                        <p:cTn id="45" dur="1" fill="hold">
                                          <p:stCondLst>
                                            <p:cond delay="0"/>
                                          </p:stCondLst>
                                        </p:cTn>
                                        <p:tgtEl>
                                          <p:spTgt spid="2048"/>
                                        </p:tgtEl>
                                        <p:attrNameLst>
                                          <p:attrName>style.visibility</p:attrName>
                                        </p:attrNameLst>
                                      </p:cBhvr>
                                      <p:to>
                                        <p:strVal val="visible"/>
                                      </p:to>
                                    </p:set>
                                    <p:animEffect transition="in" filter="fade">
                                      <p:cBhvr>
                                        <p:cTn id="46"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16" grpId="0"/>
      <p:bldP spid="18" grpId="0"/>
      <p:bldP spid="20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dbun-abundance-map-weekly-2018-en">
            <a:hlinkClick r:id="" action="ppaction://media"/>
            <a:extLst>
              <a:ext uri="{FF2B5EF4-FFF2-40B4-BE49-F238E27FC236}">
                <a16:creationId xmlns:a16="http://schemas.microsoft.com/office/drawing/2014/main" id="{B692F3E5-65D0-4093-BCD6-FAB8BB6AF6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33750"/>
          <a:stretch/>
        </p:blipFill>
        <p:spPr>
          <a:xfrm>
            <a:off x="1524001" y="4"/>
            <a:ext cx="6057900" cy="6094413"/>
          </a:xfrm>
          <a:prstGeom prst="rect">
            <a:avLst/>
          </a:prstGeom>
        </p:spPr>
      </p:pic>
      <p:pic>
        <p:nvPicPr>
          <p:cNvPr id="1026" name="Picture 2" descr="Image result for indigo bunting">
            <a:extLst>
              <a:ext uri="{FF2B5EF4-FFF2-40B4-BE49-F238E27FC236}">
                <a16:creationId xmlns:a16="http://schemas.microsoft.com/office/drawing/2014/main" id="{917CCD4D-0252-4C9A-9FEC-C28B1DCB93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833" r="3958" b="7501"/>
          <a:stretch/>
        </p:blipFill>
        <p:spPr bwMode="auto">
          <a:xfrm flipH="1">
            <a:off x="6278063" y="34249"/>
            <a:ext cx="4367455" cy="3555899"/>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indbun-abundance-map-weekly-2018-en">
            <a:hlinkClick r:id="" action="ppaction://media"/>
            <a:extLst>
              <a:ext uri="{FF2B5EF4-FFF2-40B4-BE49-F238E27FC236}">
                <a16:creationId xmlns:a16="http://schemas.microsoft.com/office/drawing/2014/main" id="{65DCAA73-7C69-4380-82BD-3011AC0146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2169" t="39816" r="9649" b="56551"/>
          <a:stretch/>
        </p:blipFill>
        <p:spPr>
          <a:xfrm>
            <a:off x="1638300" y="4770042"/>
            <a:ext cx="2743200" cy="811775"/>
          </a:xfrm>
          <a:prstGeom prst="rect">
            <a:avLst/>
          </a:prstGeom>
        </p:spPr>
      </p:pic>
      <p:pic>
        <p:nvPicPr>
          <p:cNvPr id="3" name="Picture 4" descr="Image result for birder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520" t="18559"/>
          <a:stretch/>
        </p:blipFill>
        <p:spPr bwMode="auto">
          <a:xfrm flipH="1">
            <a:off x="6355714" y="4272202"/>
            <a:ext cx="4064948" cy="23351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44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00" fill="hold"/>
                                        <p:tgtEl>
                                          <p:spTgt spid="4"/>
                                        </p:tgtEl>
                                      </p:cBhvr>
                                    </p:cmd>
                                  </p:childTnLst>
                                </p:cTn>
                              </p:par>
                              <p:par>
                                <p:cTn id="7" presetID="1" presetClass="mediacall" presetSubtype="0" fill="hold" nodeType="withEffect">
                                  <p:stCondLst>
                                    <p:cond delay="0"/>
                                  </p:stCondLst>
                                  <p:childTnLst>
                                    <p:cmd type="call" cmd="playFrom(0.0)">
                                      <p:cBhvr>
                                        <p:cTn id="8" dur="13000"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3000" fill="hold" display="0">
                  <p:stCondLst>
                    <p:cond delay="indefinite"/>
                  </p:stCondLst>
                </p:cTn>
                <p:tgtEl>
                  <p:spTgt spid="4"/>
                </p:tgtEl>
              </p:cMediaNode>
            </p:video>
            <p:video>
              <p:cMediaNode vol="80000">
                <p:cTn id="14" repeatCount="3000"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9">
            <a:extLst>
              <a:ext uri="{FF2B5EF4-FFF2-40B4-BE49-F238E27FC236}">
                <a16:creationId xmlns:a16="http://schemas.microsoft.com/office/drawing/2014/main" id="{A0FF0C13-B2B2-49A7-A479-DBF5621C28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8" t="2777" b="57003"/>
          <a:stretch/>
        </p:blipFill>
        <p:spPr bwMode="auto">
          <a:xfrm>
            <a:off x="2626862" y="2754225"/>
            <a:ext cx="6938275" cy="196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34927FC-693A-4E9E-89C1-44E8E9B19166}"/>
              </a:ext>
            </a:extLst>
          </p:cNvPr>
          <p:cNvSpPr txBox="1"/>
          <p:nvPr/>
        </p:nvSpPr>
        <p:spPr>
          <a:xfrm>
            <a:off x="4105275" y="4040089"/>
            <a:ext cx="4017062" cy="523220"/>
          </a:xfrm>
          <a:prstGeom prst="rect">
            <a:avLst/>
          </a:prstGeom>
          <a:noFill/>
        </p:spPr>
        <p:txBody>
          <a:bodyPr wrap="none" rtlCol="0">
            <a:spAutoFit/>
          </a:bodyPr>
          <a:lstStyle/>
          <a:p>
            <a:r>
              <a:rPr lang="en-US" sz="2800" dirty="0">
                <a:solidFill>
                  <a:prstClr val="white"/>
                </a:solidFill>
                <a:latin typeface="Segoe UI Semilight" panose="020B0402040204020203" pitchFamily="34" charset="0"/>
                <a:cs typeface="Segoe UI Semilight" panose="020B0402040204020203" pitchFamily="34" charset="0"/>
              </a:rPr>
              <a:t>caterpillarscount.unc.edu</a:t>
            </a:r>
          </a:p>
        </p:txBody>
      </p:sp>
      <p:sp>
        <p:nvSpPr>
          <p:cNvPr id="8" name="AutoShape 3">
            <a:extLst>
              <a:ext uri="{FF2B5EF4-FFF2-40B4-BE49-F238E27FC236}">
                <a16:creationId xmlns:a16="http://schemas.microsoft.com/office/drawing/2014/main" id="{F3E7843A-30B5-4540-B273-812540F623DD}"/>
              </a:ext>
            </a:extLst>
          </p:cNvPr>
          <p:cNvSpPr>
            <a:spLocks noChangeAspect="1" noChangeArrowheads="1" noTextEdit="1"/>
          </p:cNvSpPr>
          <p:nvPr/>
        </p:nvSpPr>
        <p:spPr bwMode="auto">
          <a:xfrm>
            <a:off x="1811339" y="1568454"/>
            <a:ext cx="876300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9043" t="25276" r="22695"/>
          <a:stretch/>
        </p:blipFill>
        <p:spPr>
          <a:xfrm>
            <a:off x="1617665" y="866180"/>
            <a:ext cx="2822713" cy="2317501"/>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27" name="Group 26"/>
          <p:cNvGrpSpPr/>
          <p:nvPr/>
        </p:nvGrpSpPr>
        <p:grpSpPr>
          <a:xfrm>
            <a:off x="7614701" y="1099473"/>
            <a:ext cx="2981022" cy="1953833"/>
            <a:chOff x="3104821" y="45027"/>
            <a:chExt cx="3113088" cy="2060575"/>
          </a:xfrm>
        </p:grpSpPr>
        <p:grpSp>
          <p:nvGrpSpPr>
            <p:cNvPr id="20" name="Group 19"/>
            <p:cNvGrpSpPr/>
            <p:nvPr/>
          </p:nvGrpSpPr>
          <p:grpSpPr>
            <a:xfrm>
              <a:off x="3104821" y="45027"/>
              <a:ext cx="3113088" cy="2060575"/>
              <a:chOff x="3104821" y="45027"/>
              <a:chExt cx="3113088" cy="2060575"/>
            </a:xfrm>
          </p:grpSpPr>
          <p:grpSp>
            <p:nvGrpSpPr>
              <p:cNvPr id="14" name="Group 4"/>
              <p:cNvGrpSpPr>
                <a:grpSpLocks noChangeAspect="1"/>
              </p:cNvGrpSpPr>
              <p:nvPr/>
            </p:nvGrpSpPr>
            <p:grpSpPr bwMode="auto">
              <a:xfrm>
                <a:off x="3104821" y="45027"/>
                <a:ext cx="3113088" cy="2060575"/>
                <a:chOff x="2386" y="606"/>
                <a:chExt cx="1961" cy="1298"/>
              </a:xfrm>
              <a:effectLst>
                <a:outerShdw blurRad="50800" dist="38100" dir="2700000" algn="tl" rotWithShape="0">
                  <a:prstClr val="black">
                    <a:alpha val="40000"/>
                  </a:prstClr>
                </a:outerShdw>
              </a:effectLst>
            </p:grpSpPr>
            <p:sp>
              <p:nvSpPr>
                <p:cNvPr id="15" name="AutoShape 3"/>
                <p:cNvSpPr>
                  <a:spLocks noChangeAspect="1" noChangeArrowheads="1" noTextEdit="1"/>
                </p:cNvSpPr>
                <p:nvPr/>
              </p:nvSpPr>
              <p:spPr bwMode="auto">
                <a:xfrm>
                  <a:off x="2386" y="606"/>
                  <a:ext cx="1961" cy="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6" y="606"/>
                  <a:ext cx="1965"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a:xfrm>
                <a:off x="4983272" y="170748"/>
                <a:ext cx="1155274" cy="623215"/>
              </a:xfrm>
              <a:prstGeom prst="rect">
                <a:avLst/>
              </a:prstGeom>
              <a:solidFill>
                <a:schemeClr val="bg1"/>
              </a:solidFill>
            </p:spPr>
            <p:txBody>
              <a:bodyPr wrap="none" lIns="45720" tIns="18288" rIns="45720" bIns="18288" rtlCol="0">
                <a:spAutoFit/>
              </a:bodyPr>
              <a:lstStyle/>
              <a:p>
                <a:pPr algn="ctr"/>
                <a:r>
                  <a:rPr lang="en-US" dirty="0">
                    <a:solidFill>
                      <a:prstClr val="black"/>
                    </a:solidFill>
                    <a:latin typeface="Segoe UI Semilight" panose="020B0402040204020203" pitchFamily="34" charset="0"/>
                    <a:cs typeface="Segoe UI Semilight" panose="020B0402040204020203" pitchFamily="34" charset="0"/>
                  </a:rPr>
                  <a:t>Peak date:</a:t>
                </a:r>
              </a:p>
              <a:p>
                <a:pPr algn="ctr"/>
                <a:r>
                  <a:rPr lang="en-US" dirty="0">
                    <a:solidFill>
                      <a:prstClr val="black"/>
                    </a:solidFill>
                    <a:latin typeface="Segoe UI Semilight" panose="020B0402040204020203" pitchFamily="34" charset="0"/>
                    <a:cs typeface="Segoe UI Semilight" panose="020B0402040204020203" pitchFamily="34" charset="0"/>
                  </a:rPr>
                  <a:t>June 12</a:t>
                </a:r>
              </a:p>
            </p:txBody>
          </p:sp>
          <p:sp>
            <p:nvSpPr>
              <p:cNvPr id="17" name="Arc 16"/>
              <p:cNvSpPr/>
              <p:nvPr/>
            </p:nvSpPr>
            <p:spPr>
              <a:xfrm>
                <a:off x="4661365" y="469124"/>
                <a:ext cx="435418" cy="267566"/>
              </a:xfrm>
              <a:prstGeom prst="arc">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panose="020F0502020204030204"/>
                </a:endParaRPr>
              </a:p>
            </p:txBody>
          </p:sp>
        </p:grpSp>
        <p:pic>
          <p:nvPicPr>
            <p:cNvPr id="13"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667991" y="159027"/>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3047" t="15304" r="22869"/>
          <a:stretch/>
        </p:blipFill>
        <p:spPr>
          <a:xfrm>
            <a:off x="8122338" y="3904172"/>
            <a:ext cx="2494764" cy="2139099"/>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9"/>
          <a:stretch>
            <a:fillRect/>
          </a:stretch>
        </p:blipFill>
        <p:spPr>
          <a:xfrm>
            <a:off x="1617661" y="3885955"/>
            <a:ext cx="2108851" cy="2003691"/>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10"/>
          <a:stretch>
            <a:fillRect/>
          </a:stretch>
        </p:blipFill>
        <p:spPr>
          <a:xfrm>
            <a:off x="4863280" y="4792131"/>
            <a:ext cx="2501059" cy="1730340"/>
          </a:xfrm>
          <a:prstGeom prst="rect">
            <a:avLst/>
          </a:prstGeom>
          <a:effectLst>
            <a:outerShdw blurRad="50800" dist="38100" dir="2700000" algn="tl" rotWithShape="0">
              <a:prstClr val="black">
                <a:alpha val="40000"/>
              </a:prstClr>
            </a:outerShdw>
          </a:effectLst>
        </p:spPr>
      </p:pic>
      <p:sp>
        <p:nvSpPr>
          <p:cNvPr id="26" name="TextBox 25"/>
          <p:cNvSpPr txBox="1"/>
          <p:nvPr/>
        </p:nvSpPr>
        <p:spPr>
          <a:xfrm>
            <a:off x="5186215" y="6529982"/>
            <a:ext cx="1855188"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Learning activities</a:t>
            </a:r>
          </a:p>
        </p:txBody>
      </p:sp>
      <p:pic>
        <p:nvPicPr>
          <p:cNvPr id="25" name="Picture 24"/>
          <p:cNvPicPr>
            <a:picLocks noChangeAspect="1"/>
          </p:cNvPicPr>
          <p:nvPr/>
        </p:nvPicPr>
        <p:blipFill>
          <a:blip r:embed="rId11"/>
          <a:stretch>
            <a:fillRect/>
          </a:stretch>
        </p:blipFill>
        <p:spPr>
          <a:xfrm>
            <a:off x="4621129" y="313490"/>
            <a:ext cx="2790991" cy="1637889"/>
          </a:xfrm>
          <a:prstGeom prst="rect">
            <a:avLst/>
          </a:prstGeom>
          <a:effectLst>
            <a:outerShdw blurRad="50800" dist="38100" dir="2700000" algn="tl" rotWithShape="0">
              <a:prstClr val="black">
                <a:alpha val="40000"/>
              </a:prstClr>
            </a:outerShdw>
          </a:effectLst>
        </p:spPr>
      </p:pic>
      <p:sp>
        <p:nvSpPr>
          <p:cNvPr id="29" name="TextBox 28"/>
          <p:cNvSpPr txBox="1"/>
          <p:nvPr/>
        </p:nvSpPr>
        <p:spPr>
          <a:xfrm>
            <a:off x="8071084" y="808837"/>
            <a:ext cx="2371610" cy="313932"/>
          </a:xfrm>
          <a:prstGeom prst="rect">
            <a:avLst/>
          </a:prstGeom>
          <a:solidFill>
            <a:schemeClr val="bg1"/>
          </a:solid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Data visualization tools</a:t>
            </a:r>
          </a:p>
        </p:txBody>
      </p:sp>
      <p:sp>
        <p:nvSpPr>
          <p:cNvPr id="30" name="TextBox 29"/>
          <p:cNvSpPr txBox="1"/>
          <p:nvPr/>
        </p:nvSpPr>
        <p:spPr>
          <a:xfrm>
            <a:off x="4421116" y="1"/>
            <a:ext cx="3222549"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Training resources / mobile app</a:t>
            </a:r>
          </a:p>
        </p:txBody>
      </p:sp>
      <p:sp>
        <p:nvSpPr>
          <p:cNvPr id="31" name="TextBox 30"/>
          <p:cNvSpPr txBox="1"/>
          <p:nvPr/>
        </p:nvSpPr>
        <p:spPr>
          <a:xfrm>
            <a:off x="2066965" y="542750"/>
            <a:ext cx="1733680"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Conduct surveys</a:t>
            </a:r>
          </a:p>
        </p:txBody>
      </p:sp>
      <p:sp>
        <p:nvSpPr>
          <p:cNvPr id="32" name="TextBox 31"/>
          <p:cNvSpPr txBox="1"/>
          <p:nvPr/>
        </p:nvSpPr>
        <p:spPr>
          <a:xfrm>
            <a:off x="8595128" y="6004731"/>
            <a:ext cx="1764266" cy="590931"/>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Nature centers / </a:t>
            </a:r>
          </a:p>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school groups</a:t>
            </a:r>
          </a:p>
        </p:txBody>
      </p:sp>
      <p:sp>
        <p:nvSpPr>
          <p:cNvPr id="33" name="TextBox 32"/>
          <p:cNvSpPr txBox="1"/>
          <p:nvPr/>
        </p:nvSpPr>
        <p:spPr>
          <a:xfrm>
            <a:off x="1908615" y="5886304"/>
            <a:ext cx="1573508" cy="590931"/>
          </a:xfrm>
          <a:prstGeom prst="rect">
            <a:avLst/>
          </a:prstGeom>
          <a:noFill/>
        </p:spPr>
        <p:txBody>
          <a:bodyPr wrap="none" lIns="45720" tIns="18288" rIns="45720" bIns="18288" rtlCol="0">
            <a:spAutoFit/>
          </a:bodyPr>
          <a:lstStyle/>
          <a:p>
            <a:pPr algn="ctr"/>
            <a:r>
              <a:rPr lang="en-US" sz="3600"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Join us!</a:t>
            </a:r>
          </a:p>
        </p:txBody>
      </p:sp>
      <p:pic>
        <p:nvPicPr>
          <p:cNvPr id="2057" name="Picture 9" descr="Image result for inaturalist"/>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36031" r="28264" b="32069"/>
          <a:stretch/>
        </p:blipFill>
        <p:spPr bwMode="auto">
          <a:xfrm>
            <a:off x="5373691" y="2009825"/>
            <a:ext cx="1285863" cy="26239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433438" y="2156926"/>
            <a:ext cx="1172565"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integration</a:t>
            </a:r>
          </a:p>
        </p:txBody>
      </p:sp>
      <p:pic>
        <p:nvPicPr>
          <p:cNvPr id="2" name="Picture 1">
            <a:extLst>
              <a:ext uri="{FF2B5EF4-FFF2-40B4-BE49-F238E27FC236}">
                <a16:creationId xmlns:a16="http://schemas.microsoft.com/office/drawing/2014/main" id="{DC8F89FA-A994-48A9-A438-79C32AD8CD73}"/>
              </a:ext>
            </a:extLst>
          </p:cNvPr>
          <p:cNvPicPr>
            <a:picLocks noChangeAspect="1"/>
          </p:cNvPicPr>
          <p:nvPr/>
        </p:nvPicPr>
        <p:blipFill>
          <a:blip r:embed="rId13"/>
          <a:stretch>
            <a:fillRect/>
          </a:stretch>
        </p:blipFill>
        <p:spPr>
          <a:xfrm>
            <a:off x="4647562" y="488807"/>
            <a:ext cx="1285863" cy="1442988"/>
          </a:xfrm>
          <a:prstGeom prst="rect">
            <a:avLst/>
          </a:prstGeom>
        </p:spPr>
      </p:pic>
    </p:spTree>
    <p:extLst>
      <p:ext uri="{BB962C8B-B14F-4D97-AF65-F5344CB8AC3E}">
        <p14:creationId xmlns:p14="http://schemas.microsoft.com/office/powerpoint/2010/main" val="42170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30" grpId="0"/>
      <p:bldP spid="31" grpId="0"/>
      <p:bldP spid="32" grpId="0"/>
      <p:bldP spid="33"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E9ACF9FC-288D-171B-96F4-5724472A99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9678" y="3381988"/>
            <a:ext cx="3307010" cy="2943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7705FE2C-6880-656D-7C62-D9E6FDBCEB5D}"/>
              </a:ext>
            </a:extLst>
          </p:cNvPr>
          <p:cNvPicPr>
            <a:picLocks noChangeAspect="1"/>
          </p:cNvPicPr>
          <p:nvPr/>
        </p:nvPicPr>
        <p:blipFill rotWithShape="1">
          <a:blip r:embed="rId3"/>
          <a:srcRect t="17190" b="29059"/>
          <a:stretch/>
        </p:blipFill>
        <p:spPr>
          <a:xfrm>
            <a:off x="1977624" y="606345"/>
            <a:ext cx="8389064" cy="2588818"/>
          </a:xfrm>
          <a:prstGeom prst="rect">
            <a:avLst/>
          </a:prstGeom>
        </p:spPr>
      </p:pic>
      <p:sp>
        <p:nvSpPr>
          <p:cNvPr id="6" name="TextBox 5">
            <a:extLst>
              <a:ext uri="{FF2B5EF4-FFF2-40B4-BE49-F238E27FC236}">
                <a16:creationId xmlns:a16="http://schemas.microsoft.com/office/drawing/2014/main" id="{36622D5C-AD8D-7597-8815-3FF84676DEFA}"/>
              </a:ext>
            </a:extLst>
          </p:cNvPr>
          <p:cNvSpPr txBox="1"/>
          <p:nvPr/>
        </p:nvSpPr>
        <p:spPr>
          <a:xfrm>
            <a:off x="2341501" y="793170"/>
            <a:ext cx="7504743" cy="1200329"/>
          </a:xfrm>
          <a:prstGeom prst="rect">
            <a:avLst/>
          </a:prstGeom>
          <a:noFill/>
        </p:spPr>
        <p:txBody>
          <a:bodyPr wrap="square" rtlCol="0">
            <a:spAutoFit/>
          </a:bodyPr>
          <a:lstStyle/>
          <a:p>
            <a:pPr algn="ctr"/>
            <a:r>
              <a:rPr lang="en-US" sz="7200" dirty="0">
                <a:solidFill>
                  <a:srgbClr val="FFC000"/>
                </a:solidFill>
                <a:effectLst>
                  <a:outerShdw blurRad="50800" dist="38100" dir="2700000" algn="tl" rotWithShape="0">
                    <a:prstClr val="black">
                      <a:alpha val="40000"/>
                    </a:prstClr>
                  </a:outerShdw>
                </a:effectLst>
                <a:latin typeface="Kaushan Script" panose="03060602040705080205" pitchFamily="66" charset="0"/>
                <a:cs typeface="Calibri" panose="020F0502020204030204" pitchFamily="34" charset="0"/>
              </a:rPr>
              <a:t>Caterpillars Count!</a:t>
            </a:r>
          </a:p>
        </p:txBody>
      </p:sp>
      <p:grpSp>
        <p:nvGrpSpPr>
          <p:cNvPr id="7" name="Group 6">
            <a:extLst>
              <a:ext uri="{FF2B5EF4-FFF2-40B4-BE49-F238E27FC236}">
                <a16:creationId xmlns:a16="http://schemas.microsoft.com/office/drawing/2014/main" id="{D920C04B-D866-8BED-27B7-776E57B78CD0}"/>
              </a:ext>
            </a:extLst>
          </p:cNvPr>
          <p:cNvGrpSpPr/>
          <p:nvPr/>
        </p:nvGrpSpPr>
        <p:grpSpPr>
          <a:xfrm>
            <a:off x="3551761" y="4077285"/>
            <a:ext cx="752775" cy="594360"/>
            <a:chOff x="-2468696" y="4073447"/>
            <a:chExt cx="752775" cy="594360"/>
          </a:xfrm>
        </p:grpSpPr>
        <p:sp>
          <p:nvSpPr>
            <p:cNvPr id="8" name="Hexagon 7">
              <a:extLst>
                <a:ext uri="{FF2B5EF4-FFF2-40B4-BE49-F238E27FC236}">
                  <a16:creationId xmlns:a16="http://schemas.microsoft.com/office/drawing/2014/main" id="{491F6A69-6E5E-FFAD-3A0B-045AA6496B00}"/>
                </a:ext>
              </a:extLst>
            </p:cNvPr>
            <p:cNvSpPr/>
            <p:nvPr/>
          </p:nvSpPr>
          <p:spPr>
            <a:xfrm rot="5400000">
              <a:off x="-2402949" y="4073447"/>
              <a:ext cx="594360" cy="594360"/>
            </a:xfrm>
            <a:prstGeom prst="hexagon">
              <a:avLst/>
            </a:prstGeom>
            <a:solidFill>
              <a:srgbClr val="A3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7CC5B4-E84C-C6F5-1500-9F08228F266C}"/>
                </a:ext>
              </a:extLst>
            </p:cNvPr>
            <p:cNvSpPr txBox="1"/>
            <p:nvPr/>
          </p:nvSpPr>
          <p:spPr>
            <a:xfrm>
              <a:off x="-2468696" y="4176447"/>
              <a:ext cx="752775"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1,776</a:t>
              </a:r>
            </a:p>
          </p:txBody>
        </p:sp>
      </p:grpSp>
      <p:grpSp>
        <p:nvGrpSpPr>
          <p:cNvPr id="10" name="Group 9">
            <a:extLst>
              <a:ext uri="{FF2B5EF4-FFF2-40B4-BE49-F238E27FC236}">
                <a16:creationId xmlns:a16="http://schemas.microsoft.com/office/drawing/2014/main" id="{BF28C28A-6B5D-39A2-9BFA-AA9B737F7A28}"/>
              </a:ext>
            </a:extLst>
          </p:cNvPr>
          <p:cNvGrpSpPr/>
          <p:nvPr/>
        </p:nvGrpSpPr>
        <p:grpSpPr>
          <a:xfrm>
            <a:off x="3327184" y="3625234"/>
            <a:ext cx="612574" cy="457200"/>
            <a:chOff x="-3200799" y="1850326"/>
            <a:chExt cx="612574" cy="457200"/>
          </a:xfrm>
        </p:grpSpPr>
        <p:sp>
          <p:nvSpPr>
            <p:cNvPr id="11" name="Hexagon 10">
              <a:extLst>
                <a:ext uri="{FF2B5EF4-FFF2-40B4-BE49-F238E27FC236}">
                  <a16:creationId xmlns:a16="http://schemas.microsoft.com/office/drawing/2014/main" id="{BB1827C8-48B6-2243-BE4D-0F8A178DA806}"/>
                </a:ext>
              </a:extLst>
            </p:cNvPr>
            <p:cNvSpPr/>
            <p:nvPr/>
          </p:nvSpPr>
          <p:spPr>
            <a:xfrm rot="5400000">
              <a:off x="-3148704" y="1850326"/>
              <a:ext cx="457200" cy="457200"/>
            </a:xfrm>
            <a:prstGeom prst="hexagon">
              <a:avLst/>
            </a:prstGeom>
            <a:solidFill>
              <a:srgbClr val="CADC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FC91CBB-AD82-D9B7-CB6F-F450512B3E7C}"/>
                </a:ext>
              </a:extLst>
            </p:cNvPr>
            <p:cNvSpPr txBox="1"/>
            <p:nvPr/>
          </p:nvSpPr>
          <p:spPr>
            <a:xfrm>
              <a:off x="-3200799" y="1892941"/>
              <a:ext cx="612574" cy="400110"/>
            </a:xfrm>
            <a:prstGeom prst="rect">
              <a:avLst/>
            </a:prstGeom>
            <a:noFill/>
          </p:spPr>
          <p:txBody>
            <a:bodyPr wrap="square" rtlCol="0">
              <a:spAutoFit/>
            </a:bodyPr>
            <a:lstStyle/>
            <a:p>
              <a:r>
                <a:rPr lang="en-US" sz="2000" dirty="0">
                  <a:solidFill>
                    <a:schemeClr val="bg1"/>
                  </a:solidFill>
                  <a:latin typeface="Impact" panose="020B0806030902050204" pitchFamily="34" charset="0"/>
                </a:rPr>
                <a:t>219</a:t>
              </a:r>
            </a:p>
          </p:txBody>
        </p:sp>
      </p:grpSp>
      <p:sp>
        <p:nvSpPr>
          <p:cNvPr id="13" name="TextBox 12">
            <a:extLst>
              <a:ext uri="{FF2B5EF4-FFF2-40B4-BE49-F238E27FC236}">
                <a16:creationId xmlns:a16="http://schemas.microsoft.com/office/drawing/2014/main" id="{774CCFDE-44DC-84CC-5174-9FC6914D0620}"/>
              </a:ext>
            </a:extLst>
          </p:cNvPr>
          <p:cNvSpPr txBox="1"/>
          <p:nvPr/>
        </p:nvSpPr>
        <p:spPr>
          <a:xfrm>
            <a:off x="3866935" y="3640354"/>
            <a:ext cx="752775" cy="400110"/>
          </a:xfrm>
          <a:prstGeom prst="rect">
            <a:avLst/>
          </a:prstGeom>
          <a:noFill/>
        </p:spPr>
        <p:txBody>
          <a:bodyPr wrap="square" rtlCol="0">
            <a:spAutoFit/>
          </a:bodyPr>
          <a:lstStyle/>
          <a:p>
            <a:r>
              <a:rPr lang="en-US" sz="2000" dirty="0">
                <a:solidFill>
                  <a:schemeClr val="tx1">
                    <a:lumMod val="75000"/>
                    <a:lumOff val="25000"/>
                  </a:schemeClr>
                </a:solidFill>
                <a:latin typeface="Abadi" panose="020B0604020104020204" pitchFamily="34" charset="0"/>
              </a:rPr>
              <a:t>sites</a:t>
            </a:r>
          </a:p>
        </p:txBody>
      </p:sp>
      <p:sp>
        <p:nvSpPr>
          <p:cNvPr id="14" name="TextBox 13">
            <a:extLst>
              <a:ext uri="{FF2B5EF4-FFF2-40B4-BE49-F238E27FC236}">
                <a16:creationId xmlns:a16="http://schemas.microsoft.com/office/drawing/2014/main" id="{C6813B55-34EB-FCFE-7D34-3E54683DD997}"/>
              </a:ext>
            </a:extLst>
          </p:cNvPr>
          <p:cNvSpPr txBox="1"/>
          <p:nvPr/>
        </p:nvSpPr>
        <p:spPr>
          <a:xfrm>
            <a:off x="3899504" y="4780761"/>
            <a:ext cx="2216574" cy="400110"/>
          </a:xfrm>
          <a:prstGeom prst="rect">
            <a:avLst/>
          </a:prstGeom>
          <a:noFill/>
        </p:spPr>
        <p:txBody>
          <a:bodyPr wrap="square" rtlCol="0">
            <a:spAutoFit/>
          </a:bodyPr>
          <a:lstStyle/>
          <a:p>
            <a:r>
              <a:rPr lang="en-US" sz="2000" dirty="0">
                <a:solidFill>
                  <a:schemeClr val="tx1">
                    <a:lumMod val="75000"/>
                    <a:lumOff val="25000"/>
                  </a:schemeClr>
                </a:solidFill>
                <a:latin typeface="Abadi" panose="020B0604020104020204" pitchFamily="34" charset="0"/>
              </a:rPr>
              <a:t>branches surveyed</a:t>
            </a:r>
          </a:p>
        </p:txBody>
      </p:sp>
      <p:grpSp>
        <p:nvGrpSpPr>
          <p:cNvPr id="15" name="Group 14">
            <a:extLst>
              <a:ext uri="{FF2B5EF4-FFF2-40B4-BE49-F238E27FC236}">
                <a16:creationId xmlns:a16="http://schemas.microsoft.com/office/drawing/2014/main" id="{4C7D3353-B399-63DE-980B-65C66A1AA690}"/>
              </a:ext>
            </a:extLst>
          </p:cNvPr>
          <p:cNvGrpSpPr/>
          <p:nvPr/>
        </p:nvGrpSpPr>
        <p:grpSpPr>
          <a:xfrm>
            <a:off x="3112071" y="4636763"/>
            <a:ext cx="915836" cy="731520"/>
            <a:chOff x="-2849454" y="4202074"/>
            <a:chExt cx="1256431" cy="1045029"/>
          </a:xfrm>
        </p:grpSpPr>
        <p:sp>
          <p:nvSpPr>
            <p:cNvPr id="16" name="Hexagon 15">
              <a:extLst>
                <a:ext uri="{FF2B5EF4-FFF2-40B4-BE49-F238E27FC236}">
                  <a16:creationId xmlns:a16="http://schemas.microsoft.com/office/drawing/2014/main" id="{5016EC41-2F7E-7916-717D-668098B4AE83}"/>
                </a:ext>
              </a:extLst>
            </p:cNvPr>
            <p:cNvSpPr/>
            <p:nvPr/>
          </p:nvSpPr>
          <p:spPr>
            <a:xfrm rot="5400000">
              <a:off x="-2814928" y="4222804"/>
              <a:ext cx="1045029" cy="1003569"/>
            </a:xfrm>
            <a:prstGeom prst="hexagon">
              <a:avLst/>
            </a:prstGeom>
            <a:solidFill>
              <a:srgbClr val="5D9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91103DC-193A-847C-5CA8-A3A9F921E835}"/>
                </a:ext>
              </a:extLst>
            </p:cNvPr>
            <p:cNvSpPr txBox="1"/>
            <p:nvPr/>
          </p:nvSpPr>
          <p:spPr>
            <a:xfrm>
              <a:off x="-2849454" y="4375067"/>
              <a:ext cx="1256431" cy="659522"/>
            </a:xfrm>
            <a:prstGeom prst="rect">
              <a:avLst/>
            </a:prstGeom>
            <a:noFill/>
          </p:spPr>
          <p:txBody>
            <a:bodyPr wrap="square" rtlCol="0">
              <a:spAutoFit/>
            </a:bodyPr>
            <a:lstStyle/>
            <a:p>
              <a:r>
                <a:rPr lang="en-US" sz="2400" dirty="0">
                  <a:solidFill>
                    <a:schemeClr val="bg1"/>
                  </a:solidFill>
                  <a:latin typeface="Impact" panose="020B0806030902050204" pitchFamily="34" charset="0"/>
                </a:rPr>
                <a:t>103K</a:t>
              </a:r>
            </a:p>
          </p:txBody>
        </p:sp>
      </p:grpSp>
      <p:pic>
        <p:nvPicPr>
          <p:cNvPr id="18" name="Picture 17" descr="Shape&#10;&#10;Description automatically generated with medium confidence">
            <a:extLst>
              <a:ext uri="{FF2B5EF4-FFF2-40B4-BE49-F238E27FC236}">
                <a16:creationId xmlns:a16="http://schemas.microsoft.com/office/drawing/2014/main" id="{2FFADC07-C3E5-9814-B93C-96565B1CD94E}"/>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67132" y="5598660"/>
            <a:ext cx="404679" cy="413161"/>
          </a:xfrm>
          <a:prstGeom prst="rect">
            <a:avLst/>
          </a:prstGeom>
        </p:spPr>
      </p:pic>
      <p:pic>
        <p:nvPicPr>
          <p:cNvPr id="19" name="Picture 18" descr="A picture containing night sky&#10;&#10;Description automatically generated">
            <a:extLst>
              <a:ext uri="{FF2B5EF4-FFF2-40B4-BE49-F238E27FC236}">
                <a16:creationId xmlns:a16="http://schemas.microsoft.com/office/drawing/2014/main" id="{7477E5E6-1FAA-1127-2A23-D576AAD3E868}"/>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19689" y="5504001"/>
            <a:ext cx="576479" cy="549028"/>
          </a:xfrm>
          <a:prstGeom prst="rect">
            <a:avLst/>
          </a:prstGeom>
        </p:spPr>
      </p:pic>
      <p:pic>
        <p:nvPicPr>
          <p:cNvPr id="20" name="Picture 19" descr="Shape&#10;&#10;Description automatically generated with medium confidence">
            <a:extLst>
              <a:ext uri="{FF2B5EF4-FFF2-40B4-BE49-F238E27FC236}">
                <a16:creationId xmlns:a16="http://schemas.microsoft.com/office/drawing/2014/main" id="{83AAE8C9-E957-9EF9-903A-18F14371228F}"/>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179066">
            <a:off x="2097171" y="5461808"/>
            <a:ext cx="588643" cy="600416"/>
          </a:xfrm>
          <a:prstGeom prst="rect">
            <a:avLst/>
          </a:prstGeom>
        </p:spPr>
      </p:pic>
      <p:pic>
        <p:nvPicPr>
          <p:cNvPr id="21" name="Picture 20">
            <a:extLst>
              <a:ext uri="{FF2B5EF4-FFF2-40B4-BE49-F238E27FC236}">
                <a16:creationId xmlns:a16="http://schemas.microsoft.com/office/drawing/2014/main" id="{A45E3D54-CCC7-8748-517A-B894059A8A8F}"/>
              </a:ext>
            </a:extLst>
          </p:cNvPr>
          <p:cNvPicPr>
            <a:picLocks noChangeAspect="1"/>
          </p:cNvPicPr>
          <p:nvPr/>
        </p:nvPicPr>
        <p:blipFill>
          <a:blip r:embed="rId7"/>
          <a:stretch>
            <a:fillRect/>
          </a:stretch>
        </p:blipFill>
        <p:spPr>
          <a:xfrm>
            <a:off x="2280693" y="4181317"/>
            <a:ext cx="857059" cy="432224"/>
          </a:xfrm>
          <a:prstGeom prst="rect">
            <a:avLst/>
          </a:prstGeom>
        </p:spPr>
      </p:pic>
      <p:pic>
        <p:nvPicPr>
          <p:cNvPr id="22" name="Picture 21">
            <a:extLst>
              <a:ext uri="{FF2B5EF4-FFF2-40B4-BE49-F238E27FC236}">
                <a16:creationId xmlns:a16="http://schemas.microsoft.com/office/drawing/2014/main" id="{2DF16CB2-2589-3C76-E8CC-BC4AB96CFDAE}"/>
              </a:ext>
            </a:extLst>
          </p:cNvPr>
          <p:cNvPicPr>
            <a:picLocks noChangeAspect="1"/>
          </p:cNvPicPr>
          <p:nvPr/>
        </p:nvPicPr>
        <p:blipFill>
          <a:blip r:embed="rId8"/>
          <a:stretch>
            <a:fillRect/>
          </a:stretch>
        </p:blipFill>
        <p:spPr>
          <a:xfrm>
            <a:off x="2248089" y="3610368"/>
            <a:ext cx="892433" cy="401416"/>
          </a:xfrm>
          <a:prstGeom prst="rect">
            <a:avLst/>
          </a:prstGeom>
        </p:spPr>
      </p:pic>
      <p:grpSp>
        <p:nvGrpSpPr>
          <p:cNvPr id="23" name="Group 22">
            <a:extLst>
              <a:ext uri="{FF2B5EF4-FFF2-40B4-BE49-F238E27FC236}">
                <a16:creationId xmlns:a16="http://schemas.microsoft.com/office/drawing/2014/main" id="{95A5E926-849C-2848-13D3-82E48463AD20}"/>
              </a:ext>
            </a:extLst>
          </p:cNvPr>
          <p:cNvGrpSpPr/>
          <p:nvPr/>
        </p:nvGrpSpPr>
        <p:grpSpPr>
          <a:xfrm>
            <a:off x="3521048" y="5274590"/>
            <a:ext cx="1079360" cy="914400"/>
            <a:chOff x="-3045091" y="4202074"/>
            <a:chExt cx="1480771" cy="1306286"/>
          </a:xfrm>
        </p:grpSpPr>
        <p:sp>
          <p:nvSpPr>
            <p:cNvPr id="24" name="Hexagon 23">
              <a:extLst>
                <a:ext uri="{FF2B5EF4-FFF2-40B4-BE49-F238E27FC236}">
                  <a16:creationId xmlns:a16="http://schemas.microsoft.com/office/drawing/2014/main" id="{CF27D782-75E8-87E1-7996-192B367FEBD4}"/>
                </a:ext>
              </a:extLst>
            </p:cNvPr>
            <p:cNvSpPr/>
            <p:nvPr/>
          </p:nvSpPr>
          <p:spPr>
            <a:xfrm rot="5400000">
              <a:off x="-3071003" y="4227986"/>
              <a:ext cx="1306286" cy="1254461"/>
            </a:xfrm>
            <a:prstGeom prst="hexagon">
              <a:avLst/>
            </a:prstGeom>
            <a:solidFill>
              <a:srgbClr val="506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7EB4A64-FED6-7A2F-5694-2D320B197AEA}"/>
                </a:ext>
              </a:extLst>
            </p:cNvPr>
            <p:cNvSpPr txBox="1"/>
            <p:nvPr/>
          </p:nvSpPr>
          <p:spPr>
            <a:xfrm>
              <a:off x="-2997932" y="4507775"/>
              <a:ext cx="1433612" cy="659522"/>
            </a:xfrm>
            <a:prstGeom prst="rect">
              <a:avLst/>
            </a:prstGeom>
            <a:noFill/>
          </p:spPr>
          <p:txBody>
            <a:bodyPr wrap="square" rtlCol="0">
              <a:spAutoFit/>
            </a:bodyPr>
            <a:lstStyle/>
            <a:p>
              <a:r>
                <a:rPr lang="en-US" sz="2400" dirty="0">
                  <a:solidFill>
                    <a:schemeClr val="bg1"/>
                  </a:solidFill>
                  <a:latin typeface="Impact" panose="020B0806030902050204" pitchFamily="34" charset="0"/>
                </a:rPr>
                <a:t>263K</a:t>
              </a:r>
            </a:p>
          </p:txBody>
        </p:sp>
      </p:grpSp>
      <p:sp>
        <p:nvSpPr>
          <p:cNvPr id="26" name="TextBox 25">
            <a:extLst>
              <a:ext uri="{FF2B5EF4-FFF2-40B4-BE49-F238E27FC236}">
                <a16:creationId xmlns:a16="http://schemas.microsoft.com/office/drawing/2014/main" id="{9DA71263-21A6-AC69-B899-AAD8B9FC9CC9}"/>
              </a:ext>
            </a:extLst>
          </p:cNvPr>
          <p:cNvSpPr txBox="1"/>
          <p:nvPr/>
        </p:nvSpPr>
        <p:spPr>
          <a:xfrm>
            <a:off x="4216470" y="4145303"/>
            <a:ext cx="2193586" cy="400110"/>
          </a:xfrm>
          <a:prstGeom prst="rect">
            <a:avLst/>
          </a:prstGeom>
          <a:noFill/>
        </p:spPr>
        <p:txBody>
          <a:bodyPr wrap="square" rtlCol="0">
            <a:spAutoFit/>
          </a:bodyPr>
          <a:lstStyle/>
          <a:p>
            <a:r>
              <a:rPr lang="en-US" sz="2000" dirty="0">
                <a:solidFill>
                  <a:schemeClr val="tx1">
                    <a:lumMod val="75000"/>
                    <a:lumOff val="25000"/>
                  </a:schemeClr>
                </a:solidFill>
                <a:latin typeface="Abadi" panose="020B0604020104020204" pitchFamily="34" charset="0"/>
              </a:rPr>
              <a:t>data contributors</a:t>
            </a:r>
          </a:p>
        </p:txBody>
      </p:sp>
      <p:sp>
        <p:nvSpPr>
          <p:cNvPr id="27" name="TextBox 26">
            <a:extLst>
              <a:ext uri="{FF2B5EF4-FFF2-40B4-BE49-F238E27FC236}">
                <a16:creationId xmlns:a16="http://schemas.microsoft.com/office/drawing/2014/main" id="{8166DC78-688B-842C-914B-B8A718D1D6AE}"/>
              </a:ext>
            </a:extLst>
          </p:cNvPr>
          <p:cNvSpPr txBox="1"/>
          <p:nvPr/>
        </p:nvSpPr>
        <p:spPr>
          <a:xfrm>
            <a:off x="4442450" y="5369175"/>
            <a:ext cx="1476749" cy="707886"/>
          </a:xfrm>
          <a:prstGeom prst="rect">
            <a:avLst/>
          </a:prstGeom>
          <a:noFill/>
        </p:spPr>
        <p:txBody>
          <a:bodyPr wrap="square" rtlCol="0">
            <a:spAutoFit/>
          </a:bodyPr>
          <a:lstStyle/>
          <a:p>
            <a:r>
              <a:rPr lang="en-US" sz="2000" dirty="0">
                <a:solidFill>
                  <a:schemeClr val="tx1">
                    <a:lumMod val="75000"/>
                    <a:lumOff val="25000"/>
                  </a:schemeClr>
                </a:solidFill>
                <a:latin typeface="Abadi" panose="020B0604020104020204" pitchFamily="34" charset="0"/>
              </a:rPr>
              <a:t>arthropods observed</a:t>
            </a:r>
          </a:p>
        </p:txBody>
      </p:sp>
      <p:pic>
        <p:nvPicPr>
          <p:cNvPr id="28" name="Picture 2" descr="Herb Icons - Download Free Vector Icons | Noun Project">
            <a:extLst>
              <a:ext uri="{FF2B5EF4-FFF2-40B4-BE49-F238E27FC236}">
                <a16:creationId xmlns:a16="http://schemas.microsoft.com/office/drawing/2014/main" id="{665706A7-90FC-B7C4-D979-684ED2825D96}"/>
              </a:ext>
            </a:extLst>
          </p:cNvPr>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13014" y="4713308"/>
            <a:ext cx="680263" cy="68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4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977" y="-129928"/>
            <a:ext cx="11581147" cy="1325563"/>
          </a:xfrm>
        </p:spPr>
        <p:txBody>
          <a:bodyPr>
            <a:normAutofit/>
          </a:bodyPr>
          <a:lstStyle/>
          <a:p>
            <a:r>
              <a:rPr lang="en-US" dirty="0">
                <a:solidFill>
                  <a:srgbClr val="688A26"/>
                </a:solidFill>
                <a:latin typeface="Roboto Slab" pitchFamily="2" charset="0"/>
                <a:ea typeface="Roboto Slab" pitchFamily="2" charset="0"/>
              </a:rPr>
              <a:t>Survey site:</a:t>
            </a:r>
          </a:p>
        </p:txBody>
      </p:sp>
      <p:sp>
        <p:nvSpPr>
          <p:cNvPr id="4" name="TextBox 3"/>
          <p:cNvSpPr txBox="1"/>
          <p:nvPr/>
        </p:nvSpPr>
        <p:spPr>
          <a:xfrm>
            <a:off x="540328" y="900798"/>
            <a:ext cx="11195797" cy="2246769"/>
          </a:xfrm>
          <a:prstGeom prst="rect">
            <a:avLst/>
          </a:prstGeom>
          <a:noFill/>
        </p:spPr>
        <p:txBody>
          <a:bodyPr wrap="square" rtlCol="0">
            <a:spAutoFit/>
          </a:bodyPr>
          <a:lstStyle/>
          <a:p>
            <a:r>
              <a:rPr lang="en-US" sz="2800" dirty="0">
                <a:solidFill>
                  <a:srgbClr val="688A26"/>
                </a:solidFill>
                <a:latin typeface="Montserrat Light" panose="00000400000000000000" pitchFamily="50" charset="0"/>
              </a:rPr>
              <a:t>Our site has </a:t>
            </a:r>
            <a:r>
              <a:rPr lang="en-US" sz="2800" dirty="0">
                <a:solidFill>
                  <a:srgbClr val="688A26"/>
                </a:solidFill>
                <a:highlight>
                  <a:srgbClr val="FFFF00"/>
                </a:highlight>
                <a:latin typeface="Montserrat Light" panose="00000400000000000000" pitchFamily="50" charset="0"/>
              </a:rPr>
              <a:t>XX</a:t>
            </a:r>
            <a:r>
              <a:rPr lang="en-US" sz="2800" dirty="0">
                <a:solidFill>
                  <a:srgbClr val="688A26"/>
                </a:solidFill>
                <a:latin typeface="Montserrat Light" panose="00000400000000000000" pitchFamily="50" charset="0"/>
              </a:rPr>
              <a:t> total survey branches</a:t>
            </a:r>
          </a:p>
          <a:p>
            <a:endParaRPr lang="en-US" sz="2800" dirty="0">
              <a:solidFill>
                <a:srgbClr val="688A26"/>
              </a:solidFill>
              <a:latin typeface="Montserrat Light" panose="00000400000000000000" pitchFamily="50" charset="0"/>
            </a:endParaRPr>
          </a:p>
          <a:p>
            <a:r>
              <a:rPr lang="en-US" sz="2800" dirty="0">
                <a:solidFill>
                  <a:srgbClr val="688A26"/>
                </a:solidFill>
                <a:latin typeface="Montserrat Light" panose="00000400000000000000" pitchFamily="50" charset="0"/>
              </a:rPr>
              <a:t>Survey branches occur in groups of 5 called “circles”</a:t>
            </a:r>
          </a:p>
          <a:p>
            <a:endParaRPr lang="en-US" sz="2800" dirty="0">
              <a:solidFill>
                <a:srgbClr val="688A26"/>
              </a:solidFill>
              <a:latin typeface="Montserrat Light" panose="00000400000000000000" pitchFamily="50" charset="0"/>
            </a:endParaRPr>
          </a:p>
          <a:p>
            <a:pPr marL="457189" indent="-457189">
              <a:buFont typeface="Wingdings" panose="05000000000000000000" pitchFamily="2" charset="2"/>
              <a:buChar char="v"/>
            </a:pPr>
            <a:endParaRPr lang="en-US" sz="2800" dirty="0">
              <a:solidFill>
                <a:srgbClr val="688A26"/>
              </a:solidFill>
              <a:latin typeface="Montserrat Light" panose="00000400000000000000" pitchFamily="50" charset="0"/>
            </a:endParaRPr>
          </a:p>
        </p:txBody>
      </p:sp>
      <p:pic>
        <p:nvPicPr>
          <p:cNvPr id="7" name="Picture 8" descr="Image result for forest image from above">
            <a:extLst>
              <a:ext uri="{FF2B5EF4-FFF2-40B4-BE49-F238E27FC236}">
                <a16:creationId xmlns:a16="http://schemas.microsoft.com/office/drawing/2014/main" id="{622C5660-D974-4C8C-87A8-964451E13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217" b="4147"/>
          <a:stretch/>
        </p:blipFill>
        <p:spPr bwMode="auto">
          <a:xfrm>
            <a:off x="964320" y="2571955"/>
            <a:ext cx="10515600" cy="3972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95BFB3-223C-4894-9047-BA3558AC49F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91449" y="2649436"/>
            <a:ext cx="2210443" cy="2210443"/>
          </a:xfrm>
          <a:prstGeom prst="rect">
            <a:avLst/>
          </a:prstGeom>
        </p:spPr>
      </p:pic>
      <p:pic>
        <p:nvPicPr>
          <p:cNvPr id="9" name="Picture 8">
            <a:extLst>
              <a:ext uri="{FF2B5EF4-FFF2-40B4-BE49-F238E27FC236}">
                <a16:creationId xmlns:a16="http://schemas.microsoft.com/office/drawing/2014/main" id="{F1C57D0C-C19A-406E-8E10-DF0685EB8848}"/>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5572" y="4264873"/>
            <a:ext cx="2401051" cy="2401051"/>
          </a:xfrm>
          <a:prstGeom prst="rect">
            <a:avLst/>
          </a:prstGeom>
        </p:spPr>
      </p:pic>
      <p:pic>
        <p:nvPicPr>
          <p:cNvPr id="10" name="Picture 9">
            <a:extLst>
              <a:ext uri="{FF2B5EF4-FFF2-40B4-BE49-F238E27FC236}">
                <a16:creationId xmlns:a16="http://schemas.microsoft.com/office/drawing/2014/main" id="{EDA65E90-1B23-4FBE-8297-452307AF75E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95873" y="4447420"/>
            <a:ext cx="2331795" cy="2331795"/>
          </a:xfrm>
          <a:prstGeom prst="rect">
            <a:avLst/>
          </a:prstGeom>
        </p:spPr>
      </p:pic>
      <p:pic>
        <p:nvPicPr>
          <p:cNvPr id="11" name="Picture 10">
            <a:extLst>
              <a:ext uri="{FF2B5EF4-FFF2-40B4-BE49-F238E27FC236}">
                <a16:creationId xmlns:a16="http://schemas.microsoft.com/office/drawing/2014/main" id="{E8E5525B-BFBA-4E5C-BC24-286130F862F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79869" y="2655079"/>
            <a:ext cx="2309480" cy="2309480"/>
          </a:xfrm>
          <a:prstGeom prst="rect">
            <a:avLst/>
          </a:prstGeom>
        </p:spPr>
      </p:pic>
      <p:pic>
        <p:nvPicPr>
          <p:cNvPr id="12" name="Picture 11">
            <a:extLst>
              <a:ext uri="{FF2B5EF4-FFF2-40B4-BE49-F238E27FC236}">
                <a16:creationId xmlns:a16="http://schemas.microsoft.com/office/drawing/2014/main" id="{6324E7D5-5765-4E11-8985-ED7E4017E50E}"/>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2706" y="4364295"/>
            <a:ext cx="2411719" cy="2411719"/>
          </a:xfrm>
          <a:prstGeom prst="rect">
            <a:avLst/>
          </a:prstGeom>
        </p:spPr>
      </p:pic>
      <p:pic>
        <p:nvPicPr>
          <p:cNvPr id="13" name="Picture 12">
            <a:extLst>
              <a:ext uri="{FF2B5EF4-FFF2-40B4-BE49-F238E27FC236}">
                <a16:creationId xmlns:a16="http://schemas.microsoft.com/office/drawing/2014/main" id="{160D1447-79BC-4B48-8D4F-2B66B2740E8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97039" y="3713022"/>
            <a:ext cx="2543271" cy="2543271"/>
          </a:xfrm>
          <a:prstGeom prst="rect">
            <a:avLst/>
          </a:prstGeom>
        </p:spPr>
      </p:pic>
      <p:sp>
        <p:nvSpPr>
          <p:cNvPr id="2" name="TextBox 1">
            <a:extLst>
              <a:ext uri="{FF2B5EF4-FFF2-40B4-BE49-F238E27FC236}">
                <a16:creationId xmlns:a16="http://schemas.microsoft.com/office/drawing/2014/main" id="{CF24E9FC-129A-2C9F-CF38-21A55675E513}"/>
              </a:ext>
            </a:extLst>
          </p:cNvPr>
          <p:cNvSpPr txBox="1"/>
          <p:nvPr/>
        </p:nvSpPr>
        <p:spPr>
          <a:xfrm rot="20269835">
            <a:off x="1026222" y="4133463"/>
            <a:ext cx="1111651" cy="461665"/>
          </a:xfrm>
          <a:prstGeom prst="rect">
            <a:avLst/>
          </a:prstGeom>
          <a:noFill/>
        </p:spPr>
        <p:txBody>
          <a:bodyPr wrap="none" rtlCol="0">
            <a:spAutoFit/>
          </a:bodyPr>
          <a:lstStyle/>
          <a:p>
            <a:r>
              <a:rPr lang="en-US" sz="2400" b="1" dirty="0">
                <a:solidFill>
                  <a:schemeClr val="bg1"/>
                </a:solidFill>
              </a:rPr>
              <a:t>Circle 1</a:t>
            </a:r>
          </a:p>
        </p:txBody>
      </p:sp>
      <p:sp>
        <p:nvSpPr>
          <p:cNvPr id="5" name="TextBox 4">
            <a:extLst>
              <a:ext uri="{FF2B5EF4-FFF2-40B4-BE49-F238E27FC236}">
                <a16:creationId xmlns:a16="http://schemas.microsoft.com/office/drawing/2014/main" id="{632607AA-8C4B-C8FB-9D44-43FFCD60BC31}"/>
              </a:ext>
            </a:extLst>
          </p:cNvPr>
          <p:cNvSpPr txBox="1"/>
          <p:nvPr/>
        </p:nvSpPr>
        <p:spPr>
          <a:xfrm rot="1306211">
            <a:off x="4391801" y="2764629"/>
            <a:ext cx="1111651" cy="461665"/>
          </a:xfrm>
          <a:prstGeom prst="rect">
            <a:avLst/>
          </a:prstGeom>
          <a:noFill/>
        </p:spPr>
        <p:txBody>
          <a:bodyPr wrap="none" rtlCol="0">
            <a:spAutoFit/>
          </a:bodyPr>
          <a:lstStyle/>
          <a:p>
            <a:r>
              <a:rPr lang="en-US" sz="2400" b="1" dirty="0">
                <a:solidFill>
                  <a:schemeClr val="bg1"/>
                </a:solidFill>
              </a:rPr>
              <a:t>Circle 2</a:t>
            </a:r>
          </a:p>
        </p:txBody>
      </p:sp>
      <p:sp>
        <p:nvSpPr>
          <p:cNvPr id="6" name="TextBox 5">
            <a:extLst>
              <a:ext uri="{FF2B5EF4-FFF2-40B4-BE49-F238E27FC236}">
                <a16:creationId xmlns:a16="http://schemas.microsoft.com/office/drawing/2014/main" id="{B313C8AC-9B65-1852-34CA-D91726532C08}"/>
              </a:ext>
            </a:extLst>
          </p:cNvPr>
          <p:cNvSpPr txBox="1"/>
          <p:nvPr/>
        </p:nvSpPr>
        <p:spPr>
          <a:xfrm>
            <a:off x="3720246" y="5881639"/>
            <a:ext cx="1111651" cy="461665"/>
          </a:xfrm>
          <a:prstGeom prst="rect">
            <a:avLst/>
          </a:prstGeom>
          <a:noFill/>
        </p:spPr>
        <p:txBody>
          <a:bodyPr wrap="none" rtlCol="0">
            <a:spAutoFit/>
          </a:bodyPr>
          <a:lstStyle/>
          <a:p>
            <a:r>
              <a:rPr lang="en-US" sz="2400" b="1" dirty="0">
                <a:solidFill>
                  <a:schemeClr val="bg1"/>
                </a:solidFill>
              </a:rPr>
              <a:t>Circle 3</a:t>
            </a:r>
          </a:p>
        </p:txBody>
      </p:sp>
      <p:sp>
        <p:nvSpPr>
          <p:cNvPr id="14" name="TextBox 13">
            <a:extLst>
              <a:ext uri="{FF2B5EF4-FFF2-40B4-BE49-F238E27FC236}">
                <a16:creationId xmlns:a16="http://schemas.microsoft.com/office/drawing/2014/main" id="{7E5D74E0-C13E-41F0-28A3-F7595CAE5969}"/>
              </a:ext>
            </a:extLst>
          </p:cNvPr>
          <p:cNvSpPr txBox="1"/>
          <p:nvPr/>
        </p:nvSpPr>
        <p:spPr>
          <a:xfrm>
            <a:off x="6512848" y="3523824"/>
            <a:ext cx="1111651" cy="461665"/>
          </a:xfrm>
          <a:prstGeom prst="rect">
            <a:avLst/>
          </a:prstGeom>
          <a:noFill/>
        </p:spPr>
        <p:txBody>
          <a:bodyPr wrap="none" rtlCol="0">
            <a:spAutoFit/>
          </a:bodyPr>
          <a:lstStyle/>
          <a:p>
            <a:r>
              <a:rPr lang="en-US" sz="2400" b="1" dirty="0">
                <a:solidFill>
                  <a:schemeClr val="bg1"/>
                </a:solidFill>
              </a:rPr>
              <a:t>Circle 4</a:t>
            </a:r>
          </a:p>
        </p:txBody>
      </p:sp>
      <p:sp>
        <p:nvSpPr>
          <p:cNvPr id="15" name="TextBox 14">
            <a:extLst>
              <a:ext uri="{FF2B5EF4-FFF2-40B4-BE49-F238E27FC236}">
                <a16:creationId xmlns:a16="http://schemas.microsoft.com/office/drawing/2014/main" id="{8762AB83-BAE8-E6BB-6BCB-AA7FEB22960F}"/>
              </a:ext>
            </a:extLst>
          </p:cNvPr>
          <p:cNvSpPr txBox="1"/>
          <p:nvPr/>
        </p:nvSpPr>
        <p:spPr>
          <a:xfrm>
            <a:off x="9735719" y="5859034"/>
            <a:ext cx="1111651" cy="461665"/>
          </a:xfrm>
          <a:prstGeom prst="rect">
            <a:avLst/>
          </a:prstGeom>
          <a:noFill/>
        </p:spPr>
        <p:txBody>
          <a:bodyPr wrap="none" rtlCol="0">
            <a:spAutoFit/>
          </a:bodyPr>
          <a:lstStyle/>
          <a:p>
            <a:r>
              <a:rPr lang="en-US" sz="2400" b="1" dirty="0">
                <a:solidFill>
                  <a:schemeClr val="bg1"/>
                </a:solidFill>
              </a:rPr>
              <a:t>Circle 5</a:t>
            </a:r>
          </a:p>
        </p:txBody>
      </p:sp>
      <p:sp>
        <p:nvSpPr>
          <p:cNvPr id="16" name="TextBox 15">
            <a:extLst>
              <a:ext uri="{FF2B5EF4-FFF2-40B4-BE49-F238E27FC236}">
                <a16:creationId xmlns:a16="http://schemas.microsoft.com/office/drawing/2014/main" id="{FB73E8E8-C0B5-3DC0-BC2F-EC52DB23C21D}"/>
              </a:ext>
            </a:extLst>
          </p:cNvPr>
          <p:cNvSpPr txBox="1"/>
          <p:nvPr/>
        </p:nvSpPr>
        <p:spPr>
          <a:xfrm>
            <a:off x="10368269" y="3072193"/>
            <a:ext cx="1111651" cy="461665"/>
          </a:xfrm>
          <a:prstGeom prst="rect">
            <a:avLst/>
          </a:prstGeom>
          <a:noFill/>
        </p:spPr>
        <p:txBody>
          <a:bodyPr wrap="none" rtlCol="0">
            <a:spAutoFit/>
          </a:bodyPr>
          <a:lstStyle/>
          <a:p>
            <a:r>
              <a:rPr lang="en-US" sz="2400" b="1" dirty="0">
                <a:solidFill>
                  <a:schemeClr val="bg1"/>
                </a:solidFill>
              </a:rPr>
              <a:t>Circle 6</a:t>
            </a:r>
          </a:p>
        </p:txBody>
      </p:sp>
      <p:sp>
        <p:nvSpPr>
          <p:cNvPr id="17" name="TextBox 16">
            <a:extLst>
              <a:ext uri="{FF2B5EF4-FFF2-40B4-BE49-F238E27FC236}">
                <a16:creationId xmlns:a16="http://schemas.microsoft.com/office/drawing/2014/main" id="{A2C675F5-84A6-9A69-B0A6-ACD5B217A86F}"/>
              </a:ext>
            </a:extLst>
          </p:cNvPr>
          <p:cNvSpPr txBox="1"/>
          <p:nvPr/>
        </p:nvSpPr>
        <p:spPr>
          <a:xfrm>
            <a:off x="925572" y="2542771"/>
            <a:ext cx="1489510" cy="461665"/>
          </a:xfrm>
          <a:prstGeom prst="rect">
            <a:avLst/>
          </a:prstGeom>
          <a:noFill/>
        </p:spPr>
        <p:txBody>
          <a:bodyPr wrap="none" rtlCol="0">
            <a:spAutoFit/>
          </a:bodyPr>
          <a:lstStyle/>
          <a:p>
            <a:r>
              <a:rPr lang="en-US" sz="2400" b="1" dirty="0">
                <a:solidFill>
                  <a:schemeClr val="bg1"/>
                </a:solidFill>
              </a:rPr>
              <a:t>EXAMPLE:</a:t>
            </a:r>
          </a:p>
        </p:txBody>
      </p:sp>
    </p:spTree>
    <p:extLst>
      <p:ext uri="{BB962C8B-B14F-4D97-AF65-F5344CB8AC3E}">
        <p14:creationId xmlns:p14="http://schemas.microsoft.com/office/powerpoint/2010/main" val="264387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977" y="-129928"/>
            <a:ext cx="11581147" cy="1325563"/>
          </a:xfrm>
        </p:spPr>
        <p:txBody>
          <a:bodyPr>
            <a:normAutofit/>
          </a:bodyPr>
          <a:lstStyle/>
          <a:p>
            <a:r>
              <a:rPr lang="en-US" dirty="0">
                <a:solidFill>
                  <a:srgbClr val="688A26"/>
                </a:solidFill>
                <a:latin typeface="Roboto Slab" pitchFamily="2" charset="0"/>
                <a:ea typeface="Roboto Slab" pitchFamily="2" charset="0"/>
              </a:rPr>
              <a:t>Survey site:</a:t>
            </a:r>
          </a:p>
        </p:txBody>
      </p:sp>
      <p:sp>
        <p:nvSpPr>
          <p:cNvPr id="4" name="TextBox 3"/>
          <p:cNvSpPr txBox="1"/>
          <p:nvPr/>
        </p:nvSpPr>
        <p:spPr>
          <a:xfrm>
            <a:off x="540328" y="2414288"/>
            <a:ext cx="6007617" cy="3108543"/>
          </a:xfrm>
          <a:prstGeom prst="rect">
            <a:avLst/>
          </a:prstGeom>
          <a:noFill/>
        </p:spPr>
        <p:txBody>
          <a:bodyPr wrap="square" rtlCol="0">
            <a:spAutoFit/>
          </a:bodyPr>
          <a:lstStyle/>
          <a:p>
            <a:r>
              <a:rPr lang="en-US" sz="2800" dirty="0">
                <a:solidFill>
                  <a:srgbClr val="688A26"/>
                </a:solidFill>
                <a:highlight>
                  <a:srgbClr val="FFFF00"/>
                </a:highlight>
                <a:latin typeface="Montserrat Light" panose="00000400000000000000" pitchFamily="50" charset="0"/>
              </a:rPr>
              <a:t>Consider providing a </a:t>
            </a:r>
            <a:r>
              <a:rPr lang="en-US" sz="2800" dirty="0" err="1">
                <a:solidFill>
                  <a:srgbClr val="688A26"/>
                </a:solidFill>
                <a:highlight>
                  <a:srgbClr val="FFFF00"/>
                </a:highlight>
                <a:latin typeface="Montserrat Light" panose="00000400000000000000" pitchFamily="50" charset="0"/>
              </a:rPr>
              <a:t>GoogleMap</a:t>
            </a:r>
            <a:r>
              <a:rPr lang="en-US" sz="2800" dirty="0">
                <a:solidFill>
                  <a:srgbClr val="688A26"/>
                </a:solidFill>
                <a:highlight>
                  <a:srgbClr val="FFFF00"/>
                </a:highlight>
                <a:latin typeface="Montserrat Light" panose="00000400000000000000" pitchFamily="50" charset="0"/>
              </a:rPr>
              <a:t> where you have pinned the locations of the individual survey branches</a:t>
            </a:r>
          </a:p>
          <a:p>
            <a:endParaRPr lang="en-US" sz="2800" dirty="0">
              <a:solidFill>
                <a:srgbClr val="688A26"/>
              </a:solidFill>
              <a:latin typeface="Montserrat Light" panose="00000400000000000000" pitchFamily="50" charset="0"/>
            </a:endParaRPr>
          </a:p>
          <a:p>
            <a:r>
              <a:rPr lang="en-US" sz="2800" dirty="0">
                <a:solidFill>
                  <a:srgbClr val="688A26"/>
                </a:solidFill>
                <a:latin typeface="Montserrat Light" panose="00000400000000000000" pitchFamily="50" charset="0"/>
              </a:rPr>
              <a:t>(Here they are color-coded by circle number)</a:t>
            </a:r>
          </a:p>
        </p:txBody>
      </p:sp>
      <p:pic>
        <p:nvPicPr>
          <p:cNvPr id="19" name="Picture 18">
            <a:extLst>
              <a:ext uri="{FF2B5EF4-FFF2-40B4-BE49-F238E27FC236}">
                <a16:creationId xmlns:a16="http://schemas.microsoft.com/office/drawing/2014/main" id="{EB16970A-6925-0028-38DD-D6EB370F2F84}"/>
              </a:ext>
            </a:extLst>
          </p:cNvPr>
          <p:cNvPicPr>
            <a:picLocks noChangeAspect="1"/>
          </p:cNvPicPr>
          <p:nvPr/>
        </p:nvPicPr>
        <p:blipFill>
          <a:blip r:embed="rId3"/>
          <a:stretch>
            <a:fillRect/>
          </a:stretch>
        </p:blipFill>
        <p:spPr>
          <a:xfrm>
            <a:off x="7388772" y="426581"/>
            <a:ext cx="4490595" cy="6221211"/>
          </a:xfrm>
          <a:prstGeom prst="rect">
            <a:avLst/>
          </a:prstGeom>
        </p:spPr>
      </p:pic>
    </p:spTree>
    <p:extLst>
      <p:ext uri="{BB962C8B-B14F-4D97-AF65-F5344CB8AC3E}">
        <p14:creationId xmlns:p14="http://schemas.microsoft.com/office/powerpoint/2010/main" val="3522741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4219287" y="1195635"/>
            <a:ext cx="7786489" cy="5205165"/>
            <a:chOff x="-326" y="-1391"/>
            <a:chExt cx="8974" cy="5999"/>
          </a:xfrm>
        </p:grpSpPr>
        <p:sp>
          <p:nvSpPr>
            <p:cNvPr id="4" name="AutoShape 3"/>
            <p:cNvSpPr>
              <a:spLocks noChangeAspect="1" noChangeArrowheads="1" noTextEdit="1"/>
            </p:cNvSpPr>
            <p:nvPr/>
          </p:nvSpPr>
          <p:spPr bwMode="auto">
            <a:xfrm>
              <a:off x="-326" y="-1391"/>
              <a:ext cx="8974" cy="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 y="-1391"/>
              <a:ext cx="8980" cy="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181018" y="1049694"/>
            <a:ext cx="3853100" cy="3468517"/>
          </a:xfrm>
        </p:spPr>
        <p:txBody>
          <a:bodyPr>
            <a:normAutofit/>
          </a:bodyPr>
          <a:lstStyle/>
          <a:p>
            <a:r>
              <a:rPr lang="en-US" sz="2800" dirty="0">
                <a:solidFill>
                  <a:srgbClr val="688A26"/>
                </a:solidFill>
                <a:latin typeface="Montserrat Light" panose="00000400000000000000" pitchFamily="2" charset="0"/>
                <a:ea typeface="Roboto Slab" pitchFamily="2" charset="0"/>
              </a:rPr>
              <a:t>Each branch within a circle has a different colored tag</a:t>
            </a:r>
            <a:br>
              <a:rPr lang="en-US" sz="2800" dirty="0">
                <a:solidFill>
                  <a:srgbClr val="688A26"/>
                </a:solidFill>
                <a:latin typeface="Montserrat Light" panose="00000400000000000000" pitchFamily="2" charset="0"/>
                <a:ea typeface="Roboto Slab" pitchFamily="2" charset="0"/>
              </a:rPr>
            </a:br>
            <a:br>
              <a:rPr lang="en-US" sz="2800" dirty="0">
                <a:solidFill>
                  <a:srgbClr val="688A26"/>
                </a:solidFill>
                <a:latin typeface="Montserrat Light" panose="00000400000000000000" pitchFamily="2" charset="0"/>
                <a:ea typeface="Roboto Slab" pitchFamily="2" charset="0"/>
              </a:rPr>
            </a:br>
            <a:br>
              <a:rPr lang="en-US" sz="2800" dirty="0">
                <a:solidFill>
                  <a:srgbClr val="688A26"/>
                </a:solidFill>
                <a:latin typeface="Montserrat Light" panose="00000400000000000000" pitchFamily="2" charset="0"/>
                <a:ea typeface="Roboto Slab" pitchFamily="2" charset="0"/>
              </a:rPr>
            </a:br>
            <a:r>
              <a:rPr lang="en-US" sz="2800" dirty="0">
                <a:solidFill>
                  <a:srgbClr val="688A26"/>
                </a:solidFill>
                <a:latin typeface="Montserrat Light" panose="00000400000000000000" pitchFamily="2" charset="0"/>
                <a:ea typeface="Roboto Slab" pitchFamily="2" charset="0"/>
              </a:rPr>
              <a:t>Each tag has a unique 3-letter code</a:t>
            </a:r>
          </a:p>
        </p:txBody>
      </p:sp>
      <p:sp>
        <p:nvSpPr>
          <p:cNvPr id="8" name="Title 2">
            <a:extLst>
              <a:ext uri="{FF2B5EF4-FFF2-40B4-BE49-F238E27FC236}">
                <a16:creationId xmlns:a16="http://schemas.microsoft.com/office/drawing/2014/main" id="{DDB033FC-8935-4CDD-A136-4254C0142CBB}"/>
              </a:ext>
            </a:extLst>
          </p:cNvPr>
          <p:cNvSpPr txBox="1">
            <a:spLocks/>
          </p:cNvSpPr>
          <p:nvPr/>
        </p:nvSpPr>
        <p:spPr>
          <a:xfrm>
            <a:off x="4230854" y="6400800"/>
            <a:ext cx="5435664" cy="558452"/>
          </a:xfrm>
          <a:prstGeom prst="rect">
            <a:avLst/>
          </a:prstGeom>
        </p:spPr>
        <p:txBody>
          <a:bodyPr vert="horz" lIns="91440" tIns="45720" rIns="91440" bIns="45720" rtlCol="0" anchor="ctr">
            <a:normAutofit fontScale="70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688A26"/>
                </a:solidFill>
                <a:latin typeface="Roboto Slab" pitchFamily="2" charset="0"/>
                <a:ea typeface="Roboto Slab" pitchFamily="2" charset="0"/>
              </a:rPr>
              <a:t>For this test branch, the password =  test</a:t>
            </a:r>
          </a:p>
        </p:txBody>
      </p:sp>
      <p:sp>
        <p:nvSpPr>
          <p:cNvPr id="2" name="Title 2">
            <a:extLst>
              <a:ext uri="{FF2B5EF4-FFF2-40B4-BE49-F238E27FC236}">
                <a16:creationId xmlns:a16="http://schemas.microsoft.com/office/drawing/2014/main" id="{3FDE0A96-4A69-C8C7-FD29-467CBB3C90A4}"/>
              </a:ext>
            </a:extLst>
          </p:cNvPr>
          <p:cNvSpPr txBox="1">
            <a:spLocks/>
          </p:cNvSpPr>
          <p:nvPr/>
        </p:nvSpPr>
        <p:spPr>
          <a:xfrm>
            <a:off x="154977" y="-129928"/>
            <a:ext cx="11581147"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688A26"/>
                </a:solidFill>
                <a:latin typeface="Roboto Slab" pitchFamily="2" charset="0"/>
                <a:ea typeface="Roboto Slab" pitchFamily="2" charset="0"/>
              </a:rPr>
              <a:t>Survey site:</a:t>
            </a:r>
            <a:endParaRPr lang="en-US" dirty="0">
              <a:solidFill>
                <a:srgbClr val="688A26"/>
              </a:solidFill>
              <a:latin typeface="Roboto Slab" pitchFamily="2" charset="0"/>
              <a:ea typeface="Roboto Slab" pitchFamily="2" charset="0"/>
            </a:endParaRPr>
          </a:p>
        </p:txBody>
      </p:sp>
    </p:spTree>
    <p:extLst>
      <p:ext uri="{BB962C8B-B14F-4D97-AF65-F5344CB8AC3E}">
        <p14:creationId xmlns:p14="http://schemas.microsoft.com/office/powerpoint/2010/main" val="570733529"/>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16579</TotalTime>
  <Words>695</Words>
  <Application>Microsoft Office PowerPoint</Application>
  <PresentationFormat>Widescreen</PresentationFormat>
  <Paragraphs>109</Paragraphs>
  <Slides>20</Slides>
  <Notes>9</Notes>
  <HiddenSlides>0</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Abadi</vt:lpstr>
      <vt:lpstr>Arial</vt:lpstr>
      <vt:lpstr>Calibri</vt:lpstr>
      <vt:lpstr>Calibri Light</vt:lpstr>
      <vt:lpstr>Impact</vt:lpstr>
      <vt:lpstr>Kaushan Script</vt:lpstr>
      <vt:lpstr>Montserrat Light</vt:lpstr>
      <vt:lpstr>Roboto Slab</vt:lpstr>
      <vt:lpstr>Segoe UI Semilight</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Survey site:</vt:lpstr>
      <vt:lpstr>Survey site:</vt:lpstr>
      <vt:lpstr>Each branch within a circle has a different colored tag   Each tag has a unique 3-letter code</vt:lpstr>
      <vt:lpstr>PowerPoint Presentation</vt:lpstr>
      <vt:lpstr>Create account / Sign in</vt:lpstr>
      <vt:lpstr>Create account / Sign in</vt:lpstr>
      <vt:lpstr>Create account / Sign in</vt:lpstr>
      <vt:lpstr>PowerPoint Presentation</vt:lpstr>
      <vt:lpstr>PowerPoint Presentation</vt:lpstr>
      <vt:lpstr>PowerPoint Presentation</vt:lpstr>
      <vt:lpstr>PowerPoint Presentation</vt:lpstr>
      <vt:lpstr>PowerPoint Presentation</vt:lpstr>
      <vt:lpstr>PowerPoint Presentation</vt:lpstr>
      <vt:lpstr>https://caterpillarscount.unc.edu/mapsAndGraphs </vt:lpstr>
    </vt:vector>
  </TitlesOfParts>
  <Company>The University of North Carolina at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User</dc:creator>
  <cp:lastModifiedBy>Hurlbert, Allen Hartley</cp:lastModifiedBy>
  <cp:revision>518</cp:revision>
  <dcterms:created xsi:type="dcterms:W3CDTF">2012-03-06T01:42:56Z</dcterms:created>
  <dcterms:modified xsi:type="dcterms:W3CDTF">2023-09-20T19:58:03Z</dcterms:modified>
</cp:coreProperties>
</file>